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95"/>
  </p:notesMasterIdLst>
  <p:sldIdLst>
    <p:sldId id="256" r:id="rId2"/>
    <p:sldId id="257" r:id="rId3"/>
    <p:sldId id="311" r:id="rId4"/>
    <p:sldId id="322" r:id="rId5"/>
    <p:sldId id="323" r:id="rId6"/>
    <p:sldId id="354" r:id="rId7"/>
    <p:sldId id="261" r:id="rId8"/>
    <p:sldId id="312" r:id="rId9"/>
    <p:sldId id="262" r:id="rId10"/>
    <p:sldId id="351" r:id="rId11"/>
    <p:sldId id="352" r:id="rId12"/>
    <p:sldId id="355" r:id="rId13"/>
    <p:sldId id="356" r:id="rId14"/>
    <p:sldId id="313" r:id="rId15"/>
    <p:sldId id="314" r:id="rId16"/>
    <p:sldId id="315" r:id="rId17"/>
    <p:sldId id="316" r:id="rId18"/>
    <p:sldId id="358" r:id="rId19"/>
    <p:sldId id="263" r:id="rId20"/>
    <p:sldId id="264" r:id="rId21"/>
    <p:sldId id="337" r:id="rId22"/>
    <p:sldId id="269" r:id="rId23"/>
    <p:sldId id="268" r:id="rId24"/>
    <p:sldId id="270" r:id="rId25"/>
    <p:sldId id="271" r:id="rId26"/>
    <p:sldId id="359" r:id="rId27"/>
    <p:sldId id="274" r:id="rId28"/>
    <p:sldId id="276" r:id="rId29"/>
    <p:sldId id="277" r:id="rId30"/>
    <p:sldId id="278" r:id="rId31"/>
    <p:sldId id="317" r:id="rId32"/>
    <p:sldId id="331" r:id="rId33"/>
    <p:sldId id="318" r:id="rId34"/>
    <p:sldId id="361" r:id="rId35"/>
    <p:sldId id="319" r:id="rId36"/>
    <p:sldId id="321" r:id="rId37"/>
    <p:sldId id="320" r:id="rId38"/>
    <p:sldId id="324" r:id="rId39"/>
    <p:sldId id="325" r:id="rId40"/>
    <p:sldId id="326" r:id="rId41"/>
    <p:sldId id="327" r:id="rId42"/>
    <p:sldId id="328" r:id="rId43"/>
    <p:sldId id="329" r:id="rId44"/>
    <p:sldId id="279" r:id="rId45"/>
    <p:sldId id="362" r:id="rId46"/>
    <p:sldId id="363" r:id="rId47"/>
    <p:sldId id="364" r:id="rId48"/>
    <p:sldId id="330" r:id="rId49"/>
    <p:sldId id="287" r:id="rId50"/>
    <p:sldId id="288" r:id="rId51"/>
    <p:sldId id="289" r:id="rId52"/>
    <p:sldId id="290" r:id="rId53"/>
    <p:sldId id="291" r:id="rId54"/>
    <p:sldId id="292" r:id="rId55"/>
    <p:sldId id="293" r:id="rId56"/>
    <p:sldId id="297" r:id="rId57"/>
    <p:sldId id="353" r:id="rId58"/>
    <p:sldId id="340" r:id="rId59"/>
    <p:sldId id="294" r:id="rId60"/>
    <p:sldId id="295" r:id="rId61"/>
    <p:sldId id="296" r:id="rId62"/>
    <p:sldId id="300" r:id="rId63"/>
    <p:sldId id="341" r:id="rId64"/>
    <p:sldId id="342" r:id="rId65"/>
    <p:sldId id="343" r:id="rId66"/>
    <p:sldId id="301" r:id="rId67"/>
    <p:sldId id="333" r:id="rId68"/>
    <p:sldId id="302" r:id="rId69"/>
    <p:sldId id="339" r:id="rId70"/>
    <p:sldId id="365" r:id="rId71"/>
    <p:sldId id="338" r:id="rId72"/>
    <p:sldId id="334" r:id="rId73"/>
    <p:sldId id="335" r:id="rId74"/>
    <p:sldId id="303" r:id="rId75"/>
    <p:sldId id="332" r:id="rId76"/>
    <p:sldId id="304" r:id="rId77"/>
    <p:sldId id="305" r:id="rId78"/>
    <p:sldId id="336" r:id="rId79"/>
    <p:sldId id="306" r:id="rId80"/>
    <p:sldId id="307" r:id="rId81"/>
    <p:sldId id="308" r:id="rId82"/>
    <p:sldId id="360" r:id="rId83"/>
    <p:sldId id="344" r:id="rId84"/>
    <p:sldId id="345" r:id="rId85"/>
    <p:sldId id="346" r:id="rId86"/>
    <p:sldId id="347" r:id="rId87"/>
    <p:sldId id="348" r:id="rId88"/>
    <p:sldId id="357" r:id="rId89"/>
    <p:sldId id="349" r:id="rId90"/>
    <p:sldId id="350" r:id="rId91"/>
    <p:sldId id="366" r:id="rId92"/>
    <p:sldId id="367" r:id="rId93"/>
    <p:sldId id="310" r:id="rId94"/>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26" autoAdjust="0"/>
  </p:normalViewPr>
  <p:slideViewPr>
    <p:cSldViewPr>
      <p:cViewPr varScale="1">
        <p:scale>
          <a:sx n="80" d="100"/>
          <a:sy n="80" d="100"/>
        </p:scale>
        <p:origin x="1522" y="8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44F1AC8-1B05-4C6C-8D64-06637149599B}" type="datetimeFigureOut">
              <a:rPr lang="en-US" smtClean="0"/>
              <a:t>1/3/2025</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91DCF03-00DF-4201-A859-DE7E8E4EDE94}" type="slidenum">
              <a:rPr lang="en-US" smtClean="0"/>
              <a:t>‹#›</a:t>
            </a:fld>
            <a:endParaRPr lang="en-US"/>
          </a:p>
        </p:txBody>
      </p:sp>
    </p:spTree>
    <p:extLst>
      <p:ext uri="{BB962C8B-B14F-4D97-AF65-F5344CB8AC3E}">
        <p14:creationId xmlns:p14="http://schemas.microsoft.com/office/powerpoint/2010/main" val="135019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6</a:t>
            </a:fld>
            <a:endParaRPr lang="en-US"/>
          </a:p>
        </p:txBody>
      </p:sp>
    </p:spTree>
    <p:extLst>
      <p:ext uri="{BB962C8B-B14F-4D97-AF65-F5344CB8AC3E}">
        <p14:creationId xmlns:p14="http://schemas.microsoft.com/office/powerpoint/2010/main" val="130213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12</a:t>
            </a:fld>
            <a:endParaRPr lang="en-US"/>
          </a:p>
        </p:txBody>
      </p:sp>
    </p:spTree>
    <p:extLst>
      <p:ext uri="{BB962C8B-B14F-4D97-AF65-F5344CB8AC3E}">
        <p14:creationId xmlns:p14="http://schemas.microsoft.com/office/powerpoint/2010/main" val="337107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14</a:t>
            </a:fld>
            <a:endParaRPr lang="en-US"/>
          </a:p>
        </p:txBody>
      </p:sp>
    </p:spTree>
    <p:extLst>
      <p:ext uri="{BB962C8B-B14F-4D97-AF65-F5344CB8AC3E}">
        <p14:creationId xmlns:p14="http://schemas.microsoft.com/office/powerpoint/2010/main" val="17376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51</a:t>
            </a:fld>
            <a:endParaRPr lang="en-US"/>
          </a:p>
        </p:txBody>
      </p:sp>
    </p:spTree>
    <p:extLst>
      <p:ext uri="{BB962C8B-B14F-4D97-AF65-F5344CB8AC3E}">
        <p14:creationId xmlns:p14="http://schemas.microsoft.com/office/powerpoint/2010/main" val="1937865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53</a:t>
            </a:fld>
            <a:endParaRPr lang="en-US"/>
          </a:p>
        </p:txBody>
      </p:sp>
    </p:spTree>
    <p:extLst>
      <p:ext uri="{BB962C8B-B14F-4D97-AF65-F5344CB8AC3E}">
        <p14:creationId xmlns:p14="http://schemas.microsoft.com/office/powerpoint/2010/main" val="187886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57</a:t>
            </a:fld>
            <a:endParaRPr lang="en-US"/>
          </a:p>
        </p:txBody>
      </p:sp>
    </p:spTree>
    <p:extLst>
      <p:ext uri="{BB962C8B-B14F-4D97-AF65-F5344CB8AC3E}">
        <p14:creationId xmlns:p14="http://schemas.microsoft.com/office/powerpoint/2010/main" val="3550012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70</a:t>
            </a:fld>
            <a:endParaRPr lang="en-US"/>
          </a:p>
        </p:txBody>
      </p:sp>
    </p:spTree>
    <p:extLst>
      <p:ext uri="{BB962C8B-B14F-4D97-AF65-F5344CB8AC3E}">
        <p14:creationId xmlns:p14="http://schemas.microsoft.com/office/powerpoint/2010/main" val="1155164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84</a:t>
            </a:fld>
            <a:endParaRPr lang="en-US"/>
          </a:p>
        </p:txBody>
      </p:sp>
    </p:spTree>
    <p:extLst>
      <p:ext uri="{BB962C8B-B14F-4D97-AF65-F5344CB8AC3E}">
        <p14:creationId xmlns:p14="http://schemas.microsoft.com/office/powerpoint/2010/main" val="40345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C589-7767-44C4-7E20-54F19F5A9A9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75C4283-4730-DC57-D101-1062FDFAE8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9B3C54D-86CF-AB93-B733-CED1414350D1}"/>
              </a:ext>
            </a:extLst>
          </p:cNvPr>
          <p:cNvSpPr>
            <a:spLocks noGrp="1"/>
          </p:cNvSpPr>
          <p:nvPr>
            <p:ph type="dt" sz="half" idx="10"/>
          </p:nvPr>
        </p:nvSpPr>
        <p:spPr/>
        <p:txBody>
          <a:bodyPr/>
          <a:lstStyle/>
          <a:p>
            <a:fld id="{1D8BD707-D9CF-40AE-B4C6-C98DA3205C09}" type="datetimeFigureOut">
              <a:rPr lang="en-US" smtClean="0"/>
              <a:t>1/3/2025</a:t>
            </a:fld>
            <a:endParaRPr lang="en-US"/>
          </a:p>
        </p:txBody>
      </p:sp>
      <p:sp>
        <p:nvSpPr>
          <p:cNvPr id="5" name="Footer Placeholder 4">
            <a:extLst>
              <a:ext uri="{FF2B5EF4-FFF2-40B4-BE49-F238E27FC236}">
                <a16:creationId xmlns:a16="http://schemas.microsoft.com/office/drawing/2014/main" id="{8582E2BA-EBE3-358C-502E-789E070E3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3E4C5-9991-B7FD-6F03-15D508F8BD3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6161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26CD-16F6-0F2C-C8E7-C1991E88C6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A1FC6D-9879-5CCA-85F0-12160673D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7BD1-BB1D-4886-13C8-BA092583DDA0}"/>
              </a:ext>
            </a:extLst>
          </p:cNvPr>
          <p:cNvSpPr>
            <a:spLocks noGrp="1"/>
          </p:cNvSpPr>
          <p:nvPr>
            <p:ph type="dt" sz="half" idx="10"/>
          </p:nvPr>
        </p:nvSpPr>
        <p:spPr/>
        <p:txBody>
          <a:bodyPr/>
          <a:lstStyle/>
          <a:p>
            <a:fld id="{1D8BD707-D9CF-40AE-B4C6-C98DA3205C09}" type="datetimeFigureOut">
              <a:rPr lang="en-US" smtClean="0"/>
              <a:t>1/3/2025</a:t>
            </a:fld>
            <a:endParaRPr lang="en-US"/>
          </a:p>
        </p:txBody>
      </p:sp>
      <p:sp>
        <p:nvSpPr>
          <p:cNvPr id="5" name="Footer Placeholder 4">
            <a:extLst>
              <a:ext uri="{FF2B5EF4-FFF2-40B4-BE49-F238E27FC236}">
                <a16:creationId xmlns:a16="http://schemas.microsoft.com/office/drawing/2014/main" id="{D6F9F40A-0269-FB6D-D103-E44FC4F29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3D6D3-B6E6-9C52-2EFC-D64ECE2E9FC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7889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F69EC-BE20-CF26-F843-DC676447F8D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7CCE3-A398-8054-9CED-7F063FBA6C94}"/>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3E587-2B49-6213-4B6A-186BB6952BAD}"/>
              </a:ext>
            </a:extLst>
          </p:cNvPr>
          <p:cNvSpPr>
            <a:spLocks noGrp="1"/>
          </p:cNvSpPr>
          <p:nvPr>
            <p:ph type="dt" sz="half" idx="10"/>
          </p:nvPr>
        </p:nvSpPr>
        <p:spPr/>
        <p:txBody>
          <a:bodyPr/>
          <a:lstStyle/>
          <a:p>
            <a:fld id="{1D8BD707-D9CF-40AE-B4C6-C98DA3205C09}" type="datetimeFigureOut">
              <a:rPr lang="en-US" smtClean="0"/>
              <a:t>1/3/2025</a:t>
            </a:fld>
            <a:endParaRPr lang="en-US"/>
          </a:p>
        </p:txBody>
      </p:sp>
      <p:sp>
        <p:nvSpPr>
          <p:cNvPr id="5" name="Footer Placeholder 4">
            <a:extLst>
              <a:ext uri="{FF2B5EF4-FFF2-40B4-BE49-F238E27FC236}">
                <a16:creationId xmlns:a16="http://schemas.microsoft.com/office/drawing/2014/main" id="{974DC920-42D9-11BE-0359-6D9246D9B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7BCF7-56BC-F16D-8181-160C0FE5CE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41368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930333"/>
                </a:solidFill>
                <a:latin typeface="Times New Roman"/>
                <a:cs typeface="Times New Roman"/>
              </a:defRPr>
            </a:lvl1pPr>
          </a:lstStyle>
          <a:p>
            <a:endParaRPr/>
          </a:p>
        </p:txBody>
      </p:sp>
      <p:sp>
        <p:nvSpPr>
          <p:cNvPr id="3" name="Holder 3"/>
          <p:cNvSpPr>
            <a:spLocks noGrp="1"/>
          </p:cNvSpPr>
          <p:nvPr>
            <p:ph sz="half" idx="2"/>
          </p:nvPr>
        </p:nvSpPr>
        <p:spPr>
          <a:xfrm>
            <a:off x="457200" y="1577341"/>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1"/>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33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DA68-3B39-E44C-A806-9F0CB84F7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5EDE2-10BB-3E70-8229-FE5A6FA8D5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43FD5-8D31-81D5-4D29-533FE160BB69}"/>
              </a:ext>
            </a:extLst>
          </p:cNvPr>
          <p:cNvSpPr>
            <a:spLocks noGrp="1"/>
          </p:cNvSpPr>
          <p:nvPr>
            <p:ph type="dt" sz="half" idx="10"/>
          </p:nvPr>
        </p:nvSpPr>
        <p:spPr/>
        <p:txBody>
          <a:bodyPr/>
          <a:lstStyle/>
          <a:p>
            <a:fld id="{1D8BD707-D9CF-40AE-B4C6-C98DA3205C09}" type="datetimeFigureOut">
              <a:rPr lang="en-US" smtClean="0"/>
              <a:t>1/3/2025</a:t>
            </a:fld>
            <a:endParaRPr lang="en-US"/>
          </a:p>
        </p:txBody>
      </p:sp>
      <p:sp>
        <p:nvSpPr>
          <p:cNvPr id="5" name="Footer Placeholder 4">
            <a:extLst>
              <a:ext uri="{FF2B5EF4-FFF2-40B4-BE49-F238E27FC236}">
                <a16:creationId xmlns:a16="http://schemas.microsoft.com/office/drawing/2014/main" id="{F4D3F232-0574-B6D1-1D70-4A4E609E6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2D02-F0CC-C110-60AA-EB0CD687647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2077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A5B4-5C85-6078-479D-C35D72D1AE4B}"/>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DC17DF-B980-0F66-AD84-E1A403663615}"/>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ACF10-7AF3-FC34-1E3D-EB9392AF27D2}"/>
              </a:ext>
            </a:extLst>
          </p:cNvPr>
          <p:cNvSpPr>
            <a:spLocks noGrp="1"/>
          </p:cNvSpPr>
          <p:nvPr>
            <p:ph type="dt" sz="half" idx="10"/>
          </p:nvPr>
        </p:nvSpPr>
        <p:spPr/>
        <p:txBody>
          <a:bodyPr/>
          <a:lstStyle/>
          <a:p>
            <a:fld id="{1D8BD707-D9CF-40AE-B4C6-C98DA3205C09}" type="datetimeFigureOut">
              <a:rPr lang="en-US" smtClean="0"/>
              <a:t>1/3/2025</a:t>
            </a:fld>
            <a:endParaRPr lang="en-US"/>
          </a:p>
        </p:txBody>
      </p:sp>
      <p:sp>
        <p:nvSpPr>
          <p:cNvPr id="5" name="Footer Placeholder 4">
            <a:extLst>
              <a:ext uri="{FF2B5EF4-FFF2-40B4-BE49-F238E27FC236}">
                <a16:creationId xmlns:a16="http://schemas.microsoft.com/office/drawing/2014/main" id="{5ECBFA8C-64F4-34C8-769C-56178FE92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E031-0EC7-9B27-C95E-61234C51146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2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18C0-CBC1-A5A2-AC4E-62FA90B480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36010-DDC9-5A47-1CDF-AEE5F38B0D4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8A56A-283E-38B3-6676-7F0F9A93558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63DB0-BC18-ACC7-561F-DDBCC5CD74AE}"/>
              </a:ext>
            </a:extLst>
          </p:cNvPr>
          <p:cNvSpPr>
            <a:spLocks noGrp="1"/>
          </p:cNvSpPr>
          <p:nvPr>
            <p:ph type="dt" sz="half" idx="10"/>
          </p:nvPr>
        </p:nvSpPr>
        <p:spPr/>
        <p:txBody>
          <a:bodyPr/>
          <a:lstStyle/>
          <a:p>
            <a:fld id="{1D8BD707-D9CF-40AE-B4C6-C98DA3205C09}" type="datetimeFigureOut">
              <a:rPr lang="en-US" smtClean="0"/>
              <a:t>1/3/2025</a:t>
            </a:fld>
            <a:endParaRPr lang="en-US"/>
          </a:p>
        </p:txBody>
      </p:sp>
      <p:sp>
        <p:nvSpPr>
          <p:cNvPr id="6" name="Footer Placeholder 5">
            <a:extLst>
              <a:ext uri="{FF2B5EF4-FFF2-40B4-BE49-F238E27FC236}">
                <a16:creationId xmlns:a16="http://schemas.microsoft.com/office/drawing/2014/main" id="{CCD0CEC9-B5D4-1351-647F-90CBC255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695A8-3060-E04C-F971-92E7E3B9C6D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471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E592-2CF8-31E8-9CDA-11253C915CB3}"/>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06EE7-908C-098E-A381-C623EF2F37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1F3CB0F-6DF3-4AD3-C631-82F16AF66BD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2CC9AB-B174-70B9-32F9-AB6A4C539EEC}"/>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F76BB-5F97-4ED8-45E0-54DD006C19B6}"/>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3E275-E43B-475B-C59A-EE15F7B6E919}"/>
              </a:ext>
            </a:extLst>
          </p:cNvPr>
          <p:cNvSpPr>
            <a:spLocks noGrp="1"/>
          </p:cNvSpPr>
          <p:nvPr>
            <p:ph type="dt" sz="half" idx="10"/>
          </p:nvPr>
        </p:nvSpPr>
        <p:spPr/>
        <p:txBody>
          <a:bodyPr/>
          <a:lstStyle/>
          <a:p>
            <a:fld id="{1D8BD707-D9CF-40AE-B4C6-C98DA3205C09}" type="datetimeFigureOut">
              <a:rPr lang="en-US" smtClean="0"/>
              <a:t>1/3/2025</a:t>
            </a:fld>
            <a:endParaRPr lang="en-US"/>
          </a:p>
        </p:txBody>
      </p:sp>
      <p:sp>
        <p:nvSpPr>
          <p:cNvPr id="8" name="Footer Placeholder 7">
            <a:extLst>
              <a:ext uri="{FF2B5EF4-FFF2-40B4-BE49-F238E27FC236}">
                <a16:creationId xmlns:a16="http://schemas.microsoft.com/office/drawing/2014/main" id="{B5389014-1879-8BBB-7B47-AF666057F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E4F2A6-B7D1-B30D-75D2-6F0DF8CA09F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041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6551-B64A-D85B-6EA8-325D8B90AD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DD3E0-63E3-6554-6409-3161E7D24F6D}"/>
              </a:ext>
            </a:extLst>
          </p:cNvPr>
          <p:cNvSpPr>
            <a:spLocks noGrp="1"/>
          </p:cNvSpPr>
          <p:nvPr>
            <p:ph type="dt" sz="half" idx="10"/>
          </p:nvPr>
        </p:nvSpPr>
        <p:spPr/>
        <p:txBody>
          <a:bodyPr/>
          <a:lstStyle/>
          <a:p>
            <a:fld id="{1D8BD707-D9CF-40AE-B4C6-C98DA3205C09}" type="datetimeFigureOut">
              <a:rPr lang="en-US" smtClean="0"/>
              <a:t>1/3/2025</a:t>
            </a:fld>
            <a:endParaRPr lang="en-US"/>
          </a:p>
        </p:txBody>
      </p:sp>
      <p:sp>
        <p:nvSpPr>
          <p:cNvPr id="4" name="Footer Placeholder 3">
            <a:extLst>
              <a:ext uri="{FF2B5EF4-FFF2-40B4-BE49-F238E27FC236}">
                <a16:creationId xmlns:a16="http://schemas.microsoft.com/office/drawing/2014/main" id="{1AEEC751-5772-EEF8-71C9-46B630FAE6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9EC19-9BB5-7FCA-2A15-76810521849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5983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7718A-F001-7594-F3BC-BAB86C19261B}"/>
              </a:ext>
            </a:extLst>
          </p:cNvPr>
          <p:cNvSpPr>
            <a:spLocks noGrp="1"/>
          </p:cNvSpPr>
          <p:nvPr>
            <p:ph type="dt" sz="half" idx="10"/>
          </p:nvPr>
        </p:nvSpPr>
        <p:spPr/>
        <p:txBody>
          <a:bodyPr/>
          <a:lstStyle/>
          <a:p>
            <a:fld id="{1D8BD707-D9CF-40AE-B4C6-C98DA3205C09}" type="datetimeFigureOut">
              <a:rPr lang="en-US" smtClean="0"/>
              <a:t>1/3/2025</a:t>
            </a:fld>
            <a:endParaRPr lang="en-US"/>
          </a:p>
        </p:txBody>
      </p:sp>
      <p:sp>
        <p:nvSpPr>
          <p:cNvPr id="3" name="Footer Placeholder 2">
            <a:extLst>
              <a:ext uri="{FF2B5EF4-FFF2-40B4-BE49-F238E27FC236}">
                <a16:creationId xmlns:a16="http://schemas.microsoft.com/office/drawing/2014/main" id="{CBCC35CB-D10A-2652-F24B-DF534D9F4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53799-22F7-38D6-E583-AD39E7BB9FA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5340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F672-2F75-F34D-B2DD-96124869CF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D8D23E-3FD8-7FEA-3A5A-E1B9A9F40295}"/>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DB49A-D3BB-E730-6BCE-28BD927ECE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842B29-DF70-D941-EA5A-9BEA82B73A4D}"/>
              </a:ext>
            </a:extLst>
          </p:cNvPr>
          <p:cNvSpPr>
            <a:spLocks noGrp="1"/>
          </p:cNvSpPr>
          <p:nvPr>
            <p:ph type="dt" sz="half" idx="10"/>
          </p:nvPr>
        </p:nvSpPr>
        <p:spPr/>
        <p:txBody>
          <a:bodyPr/>
          <a:lstStyle/>
          <a:p>
            <a:fld id="{1D8BD707-D9CF-40AE-B4C6-C98DA3205C09}" type="datetimeFigureOut">
              <a:rPr lang="en-US" smtClean="0"/>
              <a:t>1/3/2025</a:t>
            </a:fld>
            <a:endParaRPr lang="en-US"/>
          </a:p>
        </p:txBody>
      </p:sp>
      <p:sp>
        <p:nvSpPr>
          <p:cNvPr id="6" name="Footer Placeholder 5">
            <a:extLst>
              <a:ext uri="{FF2B5EF4-FFF2-40B4-BE49-F238E27FC236}">
                <a16:creationId xmlns:a16="http://schemas.microsoft.com/office/drawing/2014/main" id="{F9707E37-09F5-4063-DB73-A4FEAC112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7C1E5-0883-9D9A-4D5F-1B0ACD9288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6616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EB0-61C6-7F97-1274-DE92FDFC0E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297F6F-6A7F-B922-3F1B-A5A2D6CF87BB}"/>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EF71618-5AF2-D680-3146-74681CD338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D2CC1A-96F4-0937-CAE7-FFC609693CE6}"/>
              </a:ext>
            </a:extLst>
          </p:cNvPr>
          <p:cNvSpPr>
            <a:spLocks noGrp="1"/>
          </p:cNvSpPr>
          <p:nvPr>
            <p:ph type="dt" sz="half" idx="10"/>
          </p:nvPr>
        </p:nvSpPr>
        <p:spPr/>
        <p:txBody>
          <a:bodyPr/>
          <a:lstStyle/>
          <a:p>
            <a:fld id="{1D8BD707-D9CF-40AE-B4C6-C98DA3205C09}" type="datetimeFigureOut">
              <a:rPr lang="en-US" smtClean="0"/>
              <a:t>1/3/2025</a:t>
            </a:fld>
            <a:endParaRPr lang="en-US"/>
          </a:p>
        </p:txBody>
      </p:sp>
      <p:sp>
        <p:nvSpPr>
          <p:cNvPr id="6" name="Footer Placeholder 5">
            <a:extLst>
              <a:ext uri="{FF2B5EF4-FFF2-40B4-BE49-F238E27FC236}">
                <a16:creationId xmlns:a16="http://schemas.microsoft.com/office/drawing/2014/main" id="{7629E799-93DD-6BFA-A49D-96D4396FF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11E94-E953-9942-6B2F-DDE2C95C43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529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27539-EEFE-792B-DFFD-7E691092BBF0}"/>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34EEF-09D9-F265-8269-A055E36B682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E2116-7166-DD01-4BA3-BFC9C9CD993F}"/>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1/3/2025</a:t>
            </a:fld>
            <a:endParaRPr lang="en-US"/>
          </a:p>
        </p:txBody>
      </p:sp>
      <p:sp>
        <p:nvSpPr>
          <p:cNvPr id="5" name="Footer Placeholder 4">
            <a:extLst>
              <a:ext uri="{FF2B5EF4-FFF2-40B4-BE49-F238E27FC236}">
                <a16:creationId xmlns:a16="http://schemas.microsoft.com/office/drawing/2014/main" id="{E766BF99-B70E-1DA2-FF2A-B619D10DE559}"/>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DFD455-2C8A-EF5F-BD4A-D8FF82D29D11}"/>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1225558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ann.ece.ufl.edu/courses/eel6686_15spr/papers/An_Overview_of_Fault_Tolerance_Techniques_for_Real-Time_Operating_Systems-libre.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package" Target="../embeddings/Microsoft_Word_Document.docx"/><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2" Type="http://schemas.openxmlformats.org/officeDocument/2006/relationships/hyperlink" Target="https://en.wikipedia.org/wiki/DO178C"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76402" y="2286002"/>
            <a:ext cx="5322051" cy="2053127"/>
          </a:xfrm>
          <a:prstGeom prst="rect">
            <a:avLst/>
          </a:prstGeom>
        </p:spPr>
        <p:txBody>
          <a:bodyPr vert="horz" wrap="square" lIns="0" tIns="13971" rIns="0" bIns="0" rtlCol="0" anchor="ctr">
            <a:spAutoFit/>
          </a:bodyPr>
          <a:lstStyle/>
          <a:p>
            <a:pPr marL="43814" algn="ctr">
              <a:lnSpc>
                <a:spcPts val="5285"/>
              </a:lnSpc>
              <a:spcBef>
                <a:spcPts val="111"/>
              </a:spcBef>
            </a:pPr>
            <a:r>
              <a:rPr sz="4500" b="1" dirty="0">
                <a:solidFill>
                  <a:srgbClr val="002060"/>
                </a:solidFill>
              </a:rPr>
              <a:t>RTOS</a:t>
            </a:r>
            <a:r>
              <a:rPr lang="en-US" sz="4500" b="1" dirty="0">
                <a:solidFill>
                  <a:srgbClr val="002060"/>
                </a:solidFill>
              </a:rPr>
              <a:t> Concepts </a:t>
            </a:r>
            <a:r>
              <a:rPr lang="en-US" sz="4500" b="1" dirty="0">
                <a:solidFill>
                  <a:srgbClr val="002060"/>
                </a:solidFill>
                <a:cs typeface="Times New Roman"/>
              </a:rPr>
              <a:t>for</a:t>
            </a:r>
            <a:br>
              <a:rPr lang="en-US" sz="4500" b="1" dirty="0">
                <a:solidFill>
                  <a:srgbClr val="002060"/>
                </a:solidFill>
                <a:cs typeface="Times New Roman"/>
              </a:rPr>
            </a:br>
            <a:r>
              <a:rPr lang="en-US" sz="4500" b="1" dirty="0">
                <a:solidFill>
                  <a:srgbClr val="002060"/>
                </a:solidFill>
                <a:cs typeface="Times New Roman"/>
              </a:rPr>
              <a:t>Embedded Systems</a:t>
            </a:r>
            <a:br>
              <a:rPr lang="en-US" sz="4600" dirty="0">
                <a:latin typeface="Times New Roman"/>
                <a:cs typeface="Times New Roman"/>
              </a:rPr>
            </a:br>
            <a:endParaRPr sz="4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0F7B-15AE-24D2-37A1-09AA8DCBF933}"/>
              </a:ext>
            </a:extLst>
          </p:cNvPr>
          <p:cNvSpPr>
            <a:spLocks noGrp="1"/>
          </p:cNvSpPr>
          <p:nvPr>
            <p:ph type="title"/>
          </p:nvPr>
        </p:nvSpPr>
        <p:spPr>
          <a:xfrm>
            <a:off x="0" y="365128"/>
            <a:ext cx="9144000" cy="1325563"/>
          </a:xfrm>
        </p:spPr>
        <p:txBody>
          <a:bodyPr>
            <a:noAutofit/>
          </a:bodyPr>
          <a:lstStyle/>
          <a:p>
            <a:r>
              <a:rPr lang="en-US" sz="4500" b="1" dirty="0">
                <a:solidFill>
                  <a:srgbClr val="002060"/>
                </a:solidFill>
              </a:rPr>
              <a:t>Ways to Guarantee Real Time Behavior</a:t>
            </a:r>
          </a:p>
        </p:txBody>
      </p:sp>
      <p:sp>
        <p:nvSpPr>
          <p:cNvPr id="3" name="Content Placeholder 2">
            <a:extLst>
              <a:ext uri="{FF2B5EF4-FFF2-40B4-BE49-F238E27FC236}">
                <a16:creationId xmlns:a16="http://schemas.microsoft.com/office/drawing/2014/main" id="{081B5728-9FF1-CE20-443E-8C3898FA903D}"/>
              </a:ext>
            </a:extLst>
          </p:cNvPr>
          <p:cNvSpPr>
            <a:spLocks noGrp="1"/>
          </p:cNvSpPr>
          <p:nvPr>
            <p:ph idx="1"/>
          </p:nvPr>
        </p:nvSpPr>
        <p:spPr>
          <a:xfrm>
            <a:off x="381000" y="1825624"/>
            <a:ext cx="8534400" cy="4667248"/>
          </a:xfrm>
        </p:spPr>
        <p:txBody>
          <a:bodyPr>
            <a:normAutofit lnSpcReduction="10000"/>
          </a:bodyPr>
          <a:lstStyle/>
          <a:p>
            <a:r>
              <a:rPr lang="en-US" sz="2800" dirty="0">
                <a:latin typeface="Arial" panose="020B0604020202020204" pitchFamily="34" charset="0"/>
                <a:cs typeface="Arial" panose="020B0604020202020204" pitchFamily="34" charset="0"/>
              </a:rPr>
              <a:t>One of the way to guarantee real time system behavior is to</a:t>
            </a:r>
            <a:r>
              <a:rPr lang="en-US" sz="2800" b="1" dirty="0">
                <a:solidFill>
                  <a:srgbClr val="FF0000"/>
                </a:solidFill>
                <a:latin typeface="Arial" panose="020B0604020202020204" pitchFamily="34" charset="0"/>
                <a:cs typeface="Arial" panose="020B0604020202020204" pitchFamily="34" charset="0"/>
              </a:rPr>
              <a:t> make system as simple as possible</a:t>
            </a:r>
            <a:r>
              <a:rPr lang="en-US" sz="2800" dirty="0">
                <a:latin typeface="Arial" panose="020B0604020202020204" pitchFamily="34" charset="0"/>
                <a:cs typeface="Arial" panose="020B0604020202020204" pitchFamily="34" charset="0"/>
              </a:rPr>
              <a:t>, if the problem can be solved with hardware alone don’t complicate it with MCU e.g. Bread Toaster.</a:t>
            </a:r>
          </a:p>
          <a:p>
            <a:r>
              <a:rPr lang="en-US" sz="2800" dirty="0">
                <a:latin typeface="Arial" panose="020B0604020202020204" pitchFamily="34" charset="0"/>
                <a:cs typeface="Arial" panose="020B0604020202020204" pitchFamily="34" charset="0"/>
              </a:rPr>
              <a:t>If a problem can be handled by using a simple while loop to perform some polling of the sensor status, then simply poll the sensor for the status; there may be no need to start coding interrupt service routines (ISRs). </a:t>
            </a:r>
            <a:r>
              <a:rPr lang="en-US" sz="2800" b="1" dirty="0">
                <a:solidFill>
                  <a:srgbClr val="FF0000"/>
                </a:solidFill>
                <a:latin typeface="Arial" panose="020B0604020202020204" pitchFamily="34" charset="0"/>
                <a:cs typeface="Arial" panose="020B0604020202020204" pitchFamily="34" charset="0"/>
              </a:rPr>
              <a:t>If the functionality of the device is single-purposed</a:t>
            </a:r>
            <a:r>
              <a:rPr lang="en-US" sz="2800" dirty="0">
                <a:latin typeface="Arial" panose="020B0604020202020204" pitchFamily="34" charset="0"/>
                <a:cs typeface="Arial" panose="020B0604020202020204" pitchFamily="34" charset="0"/>
              </a:rPr>
              <a:t>, there are many cases where a full-blown </a:t>
            </a:r>
            <a:r>
              <a:rPr lang="en-US" sz="2800" b="1" dirty="0">
                <a:solidFill>
                  <a:srgbClr val="FF0000"/>
                </a:solidFill>
                <a:latin typeface="Arial" panose="020B0604020202020204" pitchFamily="34" charset="0"/>
                <a:cs typeface="Arial" panose="020B0604020202020204" pitchFamily="34" charset="0"/>
              </a:rPr>
              <a:t>RTOS</a:t>
            </a:r>
            <a:r>
              <a:rPr lang="en-US" sz="2800" dirty="0">
                <a:latin typeface="Arial" panose="020B0604020202020204" pitchFamily="34" charset="0"/>
                <a:cs typeface="Arial" panose="020B0604020202020204" pitchFamily="34" charset="0"/>
              </a:rPr>
              <a:t> can simply get in the way—so </a:t>
            </a:r>
            <a:r>
              <a:rPr lang="en-US" sz="2800" b="1" dirty="0">
                <a:solidFill>
                  <a:srgbClr val="FF0000"/>
                </a:solidFill>
                <a:latin typeface="Arial" panose="020B0604020202020204" pitchFamily="34" charset="0"/>
                <a:cs typeface="Arial" panose="020B0604020202020204" pitchFamily="34" charset="0"/>
              </a:rPr>
              <a:t>don't use </a:t>
            </a:r>
            <a:r>
              <a:rPr lang="en-US" sz="2800" dirty="0">
                <a:latin typeface="Arial" panose="020B0604020202020204" pitchFamily="34" charset="0"/>
                <a:cs typeface="Arial" panose="020B0604020202020204" pitchFamily="34" charset="0"/>
              </a:rPr>
              <a:t>one!</a:t>
            </a:r>
          </a:p>
        </p:txBody>
      </p:sp>
    </p:spTree>
    <p:extLst>
      <p:ext uri="{BB962C8B-B14F-4D97-AF65-F5344CB8AC3E}">
        <p14:creationId xmlns:p14="http://schemas.microsoft.com/office/powerpoint/2010/main" val="139341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A6FE-89FD-80BC-BE4E-7116E9E006FC}"/>
              </a:ext>
            </a:extLst>
          </p:cNvPr>
          <p:cNvSpPr>
            <a:spLocks noGrp="1"/>
          </p:cNvSpPr>
          <p:nvPr>
            <p:ph type="title"/>
          </p:nvPr>
        </p:nvSpPr>
        <p:spPr>
          <a:xfrm>
            <a:off x="685800" y="365129"/>
            <a:ext cx="7829550" cy="549272"/>
          </a:xfrm>
        </p:spPr>
        <p:txBody>
          <a:bodyPr>
            <a:noAutofit/>
          </a:bodyPr>
          <a:lstStyle/>
          <a:p>
            <a:r>
              <a:rPr lang="en-US" sz="4500" b="1" dirty="0">
                <a:solidFill>
                  <a:srgbClr val="002060"/>
                </a:solidFill>
              </a:rPr>
              <a:t>GPOS vs RTOS at microlevel</a:t>
            </a:r>
          </a:p>
        </p:txBody>
      </p:sp>
      <p:sp>
        <p:nvSpPr>
          <p:cNvPr id="7" name="TextBox 6">
            <a:extLst>
              <a:ext uri="{FF2B5EF4-FFF2-40B4-BE49-F238E27FC236}">
                <a16:creationId xmlns:a16="http://schemas.microsoft.com/office/drawing/2014/main" id="{994AF638-868A-237E-FE43-75B3441589DA}"/>
              </a:ext>
            </a:extLst>
          </p:cNvPr>
          <p:cNvSpPr txBox="1"/>
          <p:nvPr/>
        </p:nvSpPr>
        <p:spPr>
          <a:xfrm>
            <a:off x="152400" y="907916"/>
            <a:ext cx="8915400" cy="3785652"/>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In the example below, a </a:t>
            </a:r>
            <a:r>
              <a:rPr lang="en-US" sz="1600" b="0" i="1"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is used to ensure that only one thread can access the</a:t>
            </a:r>
          </a:p>
          <a:p>
            <a:pPr algn="l"/>
            <a:r>
              <a:rPr lang="en-US" sz="1600" b="0" i="0" u="none" strike="noStrike" baseline="0" dirty="0">
                <a:latin typeface="Arial" panose="020B0604020202020204" pitchFamily="34" charset="0"/>
                <a:cs typeface="Arial" panose="020B0604020202020204" pitchFamily="34" charset="0"/>
              </a:rPr>
              <a:t>s</a:t>
            </a:r>
            <a:r>
              <a:rPr lang="en-US" sz="1600" b="0" i="1" u="none" strike="noStrike" baseline="0" dirty="0">
                <a:latin typeface="Arial" panose="020B0604020202020204" pitchFamily="34" charset="0"/>
                <a:cs typeface="Arial" panose="020B0604020202020204" pitchFamily="34" charset="0"/>
              </a:rPr>
              <a:t>hared data </a:t>
            </a:r>
            <a:r>
              <a:rPr lang="en-US" sz="1600" b="0" i="0" u="none" strike="noStrike" baseline="0" dirty="0">
                <a:latin typeface="Arial" panose="020B0604020202020204" pitchFamily="34" charset="0"/>
                <a:cs typeface="Arial" panose="020B0604020202020204" pitchFamily="34" charset="0"/>
              </a:rPr>
              <a:t>at a time. In the case of a general-purpose </a:t>
            </a:r>
            <a:r>
              <a:rPr lang="en-US" sz="1600" b="1" i="0" u="none" strike="noStrike" baseline="0" dirty="0">
                <a:solidFill>
                  <a:srgbClr val="FF0000"/>
                </a:solidFill>
                <a:latin typeface="Arial" panose="020B0604020202020204" pitchFamily="34" charset="0"/>
                <a:cs typeface="Arial" panose="020B0604020202020204" pitchFamily="34" charset="0"/>
              </a:rPr>
              <a:t>OS, each thread will happily wait for</a:t>
            </a:r>
          </a:p>
          <a:p>
            <a:pPr algn="l"/>
            <a:r>
              <a:rPr lang="en-US" sz="1600" b="1" i="0" u="none" strike="noStrike" baseline="0" dirty="0">
                <a:solidFill>
                  <a:srgbClr val="FF0000"/>
                </a:solidFill>
                <a:latin typeface="Arial" panose="020B0604020202020204" pitchFamily="34" charset="0"/>
                <a:cs typeface="Arial" panose="020B0604020202020204" pitchFamily="34" charset="0"/>
              </a:rPr>
              <a:t>the mutex to become available indefinitely </a:t>
            </a:r>
            <a:r>
              <a:rPr lang="en-US" sz="1600" b="0" i="0" u="none" strike="noStrike" baseline="0" dirty="0">
                <a:latin typeface="Arial" panose="020B0604020202020204" pitchFamily="34" charset="0"/>
                <a:cs typeface="Arial" panose="020B0604020202020204" pitchFamily="34" charset="0"/>
              </a:rPr>
              <a:t>before moving on to access the shared data. </a:t>
            </a:r>
          </a:p>
          <a:p>
            <a:pPr algn="l"/>
            <a:r>
              <a:rPr lang="en-US" sz="1600" b="1" i="0" u="none" strike="noStrike" baseline="0" dirty="0">
                <a:latin typeface="Arial" panose="020B0604020202020204" pitchFamily="34" charset="0"/>
                <a:cs typeface="Arial" panose="020B0604020202020204" pitchFamily="34" charset="0"/>
              </a:rPr>
              <a:t>This is where RTOS diverge from general-purpose OS. </a:t>
            </a:r>
            <a:r>
              <a:rPr lang="en-US" sz="1600" b="1" i="0" u="none" strike="noStrike" baseline="0" dirty="0">
                <a:solidFill>
                  <a:srgbClr val="FF0000"/>
                </a:solidFill>
                <a:latin typeface="Arial" panose="020B0604020202020204" pitchFamily="34" charset="0"/>
                <a:cs typeface="Arial" panose="020B0604020202020204" pitchFamily="34" charset="0"/>
              </a:rPr>
              <a:t>In an RTOS, all blocking system calls are time-bound. Instead of waiting for the mutex indefinitely, an RTOS allows a maximum delay to be specified. </a:t>
            </a:r>
            <a:r>
              <a:rPr lang="en-US" sz="1600" b="0" i="0" u="none" strike="noStrike" baseline="0" dirty="0">
                <a:latin typeface="Arial" panose="020B0604020202020204" pitchFamily="34" charset="0"/>
                <a:cs typeface="Arial" panose="020B0604020202020204" pitchFamily="34" charset="0"/>
              </a:rPr>
              <a:t>For example, if </a:t>
            </a:r>
            <a:r>
              <a:rPr lang="en-US" sz="1600" b="1" i="0" u="none" strike="noStrike" baseline="0" dirty="0">
                <a:latin typeface="Arial" panose="020B0604020202020204" pitchFamily="34" charset="0"/>
                <a:cs typeface="Arial" panose="020B0604020202020204" pitchFamily="34" charset="0"/>
              </a:rPr>
              <a:t>Thread 1 </a:t>
            </a:r>
            <a:r>
              <a:rPr lang="en-US" sz="1600" b="0" i="0" u="none" strike="noStrike" baseline="0" dirty="0">
                <a:latin typeface="Arial" panose="020B0604020202020204" pitchFamily="34" charset="0"/>
                <a:cs typeface="Arial" panose="020B0604020202020204" pitchFamily="34" charset="0"/>
              </a:rPr>
              <a:t>attempts to acquire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and still doesn’t have it after 100 </a:t>
            </a:r>
            <a:r>
              <a:rPr lang="en-US" sz="1600" b="0" i="0" u="none" strike="noStrike" baseline="0" dirty="0" err="1">
                <a:latin typeface="Arial" panose="020B0604020202020204" pitchFamily="34" charset="0"/>
                <a:cs typeface="Arial" panose="020B0604020202020204" pitchFamily="34" charset="0"/>
              </a:rPr>
              <a:t>ms</a:t>
            </a:r>
            <a:r>
              <a:rPr lang="en-US" sz="1600" b="0" i="0" u="none" strike="noStrike" baseline="0" dirty="0">
                <a:latin typeface="Arial" panose="020B0604020202020204" pitchFamily="34" charset="0"/>
                <a:cs typeface="Arial" panose="020B0604020202020204" pitchFamily="34" charset="0"/>
              </a:rPr>
              <a:t>, or 1 second, it will continue waiting for the mutex to become available.</a:t>
            </a:r>
          </a:p>
          <a:p>
            <a:pPr algn="l"/>
            <a:r>
              <a:rPr lang="en-US" sz="1600" b="0" i="0" u="none" strike="noStrike" baseline="0" dirty="0">
                <a:latin typeface="Arial" panose="020B0604020202020204" pitchFamily="34" charset="0"/>
                <a:cs typeface="Arial" panose="020B0604020202020204" pitchFamily="34" charset="0"/>
              </a:rPr>
              <a:t>In an RTOS implementation, the maximum amount of time to wait for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to become</a:t>
            </a:r>
          </a:p>
          <a:p>
            <a:pPr algn="l"/>
            <a:r>
              <a:rPr lang="en-US" sz="1600" b="0" i="0" u="none" strike="noStrike" baseline="0" dirty="0">
                <a:latin typeface="Arial" panose="020B0604020202020204" pitchFamily="34" charset="0"/>
                <a:cs typeface="Arial" panose="020B0604020202020204" pitchFamily="34" charset="0"/>
              </a:rPr>
              <a:t>available is specified. </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If Thread 1 specifies that it must acquire the mutex within 100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and</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still hasn't received the mutex after 101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Thread 1 will receive a notification that the</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mutex hasn't been acquired in time. This timeout is specified to help create a deterministic system.</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Any OS that provides a deterministic way of executing a given piece of code can be</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considered a Real-Time OS.</a:t>
            </a:r>
            <a:endParaRPr lang="en-US" sz="1600" b="1" dirty="0">
              <a:solidFill>
                <a:schemeClr val="accent6">
                  <a:lumMod val="7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116F493-24E3-8720-33FA-F855E8A2C8B9}"/>
              </a:ext>
            </a:extLst>
          </p:cNvPr>
          <p:cNvPicPr>
            <a:picLocks noChangeAspect="1"/>
          </p:cNvPicPr>
          <p:nvPr/>
        </p:nvPicPr>
        <p:blipFill>
          <a:blip r:embed="rId2"/>
          <a:stretch>
            <a:fillRect/>
          </a:stretch>
        </p:blipFill>
        <p:spPr>
          <a:xfrm>
            <a:off x="381000" y="4939789"/>
            <a:ext cx="7705725" cy="1918211"/>
          </a:xfrm>
          <a:prstGeom prst="rect">
            <a:avLst/>
          </a:prstGeom>
        </p:spPr>
      </p:pic>
    </p:spTree>
    <p:extLst>
      <p:ext uri="{BB962C8B-B14F-4D97-AF65-F5344CB8AC3E}">
        <p14:creationId xmlns:p14="http://schemas.microsoft.com/office/powerpoint/2010/main" val="30633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F340-277D-9ED7-F977-E8503C21C447}"/>
              </a:ext>
            </a:extLst>
          </p:cNvPr>
          <p:cNvSpPr>
            <a:spLocks noGrp="1"/>
          </p:cNvSpPr>
          <p:nvPr>
            <p:ph type="title"/>
          </p:nvPr>
        </p:nvSpPr>
        <p:spPr>
          <a:xfrm>
            <a:off x="76200" y="152400"/>
            <a:ext cx="6476999" cy="396871"/>
          </a:xfrm>
        </p:spPr>
        <p:txBody>
          <a:bodyPr>
            <a:noAutofit/>
          </a:bodyPr>
          <a:lstStyle/>
          <a:p>
            <a:r>
              <a:rPr lang="en-US" sz="3200" b="1" dirty="0">
                <a:solidFill>
                  <a:srgbClr val="002060"/>
                </a:solidFill>
              </a:rPr>
              <a:t>Superloop</a:t>
            </a:r>
            <a:r>
              <a:rPr lang="en-US" sz="1800" dirty="0"/>
              <a:t> </a:t>
            </a:r>
            <a:r>
              <a:rPr lang="en-US" sz="3200" b="1" dirty="0">
                <a:solidFill>
                  <a:srgbClr val="002060"/>
                </a:solidFill>
              </a:rPr>
              <a:t>vs RTOS in Task Handling</a:t>
            </a:r>
          </a:p>
        </p:txBody>
      </p:sp>
      <p:pic>
        <p:nvPicPr>
          <p:cNvPr id="5" name="Content Placeholder 4">
            <a:extLst>
              <a:ext uri="{FF2B5EF4-FFF2-40B4-BE49-F238E27FC236}">
                <a16:creationId xmlns:a16="http://schemas.microsoft.com/office/drawing/2014/main" id="{C6872E52-3AF5-8259-D5EF-96A01E07F251}"/>
              </a:ext>
            </a:extLst>
          </p:cNvPr>
          <p:cNvPicPr>
            <a:picLocks noGrp="1" noChangeAspect="1"/>
          </p:cNvPicPr>
          <p:nvPr>
            <p:ph idx="1"/>
          </p:nvPr>
        </p:nvPicPr>
        <p:blipFill rotWithShape="1">
          <a:blip r:embed="rId3"/>
          <a:srcRect t="1824"/>
          <a:stretch/>
        </p:blipFill>
        <p:spPr>
          <a:xfrm>
            <a:off x="0" y="681037"/>
            <a:ext cx="4283875" cy="4271963"/>
          </a:xfrm>
          <a:ln>
            <a:solidFill>
              <a:schemeClr val="tx1"/>
            </a:solidFill>
          </a:ln>
        </p:spPr>
      </p:pic>
      <p:pic>
        <p:nvPicPr>
          <p:cNvPr id="7" name="Picture 6">
            <a:extLst>
              <a:ext uri="{FF2B5EF4-FFF2-40B4-BE49-F238E27FC236}">
                <a16:creationId xmlns:a16="http://schemas.microsoft.com/office/drawing/2014/main" id="{AD1FAF0E-B127-CFB4-4E8F-9F5D4F0DC5AC}"/>
              </a:ext>
            </a:extLst>
          </p:cNvPr>
          <p:cNvPicPr>
            <a:picLocks noChangeAspect="1"/>
          </p:cNvPicPr>
          <p:nvPr/>
        </p:nvPicPr>
        <p:blipFill>
          <a:blip r:embed="rId4"/>
          <a:stretch>
            <a:fillRect/>
          </a:stretch>
        </p:blipFill>
        <p:spPr>
          <a:xfrm>
            <a:off x="4419600" y="681037"/>
            <a:ext cx="4537291" cy="1171845"/>
          </a:xfrm>
          <a:prstGeom prst="rect">
            <a:avLst/>
          </a:prstGeom>
          <a:ln>
            <a:solidFill>
              <a:schemeClr val="tx1"/>
            </a:solidFill>
          </a:ln>
        </p:spPr>
      </p:pic>
      <p:pic>
        <p:nvPicPr>
          <p:cNvPr id="9" name="Picture 8">
            <a:extLst>
              <a:ext uri="{FF2B5EF4-FFF2-40B4-BE49-F238E27FC236}">
                <a16:creationId xmlns:a16="http://schemas.microsoft.com/office/drawing/2014/main" id="{B7157CD6-7831-2BFD-8EF0-BBC7E2A9481F}"/>
              </a:ext>
            </a:extLst>
          </p:cNvPr>
          <p:cNvPicPr>
            <a:picLocks noChangeAspect="1"/>
          </p:cNvPicPr>
          <p:nvPr/>
        </p:nvPicPr>
        <p:blipFill>
          <a:blip r:embed="rId5"/>
          <a:stretch>
            <a:fillRect/>
          </a:stretch>
        </p:blipFill>
        <p:spPr>
          <a:xfrm>
            <a:off x="4419601" y="2028460"/>
            <a:ext cx="4537290" cy="2924540"/>
          </a:xfrm>
          <a:prstGeom prst="rect">
            <a:avLst/>
          </a:prstGeom>
          <a:ln>
            <a:solidFill>
              <a:schemeClr val="tx1"/>
            </a:solidFill>
          </a:ln>
        </p:spPr>
      </p:pic>
      <p:pic>
        <p:nvPicPr>
          <p:cNvPr id="11" name="Picture 10">
            <a:extLst>
              <a:ext uri="{FF2B5EF4-FFF2-40B4-BE49-F238E27FC236}">
                <a16:creationId xmlns:a16="http://schemas.microsoft.com/office/drawing/2014/main" id="{C1D632CD-F1EB-7322-C2B6-1D22FE263840}"/>
              </a:ext>
            </a:extLst>
          </p:cNvPr>
          <p:cNvPicPr>
            <a:picLocks noChangeAspect="1"/>
          </p:cNvPicPr>
          <p:nvPr/>
        </p:nvPicPr>
        <p:blipFill>
          <a:blip r:embed="rId6"/>
          <a:stretch>
            <a:fillRect/>
          </a:stretch>
        </p:blipFill>
        <p:spPr>
          <a:xfrm>
            <a:off x="2733373" y="5084766"/>
            <a:ext cx="6223518" cy="1717376"/>
          </a:xfrm>
          <a:prstGeom prst="rect">
            <a:avLst/>
          </a:prstGeom>
          <a:ln>
            <a:solidFill>
              <a:schemeClr val="tx1"/>
            </a:solidFill>
          </a:ln>
        </p:spPr>
      </p:pic>
      <p:sp>
        <p:nvSpPr>
          <p:cNvPr id="12" name="TextBox 11">
            <a:extLst>
              <a:ext uri="{FF2B5EF4-FFF2-40B4-BE49-F238E27FC236}">
                <a16:creationId xmlns:a16="http://schemas.microsoft.com/office/drawing/2014/main" id="{F38933ED-0148-6B64-D3B9-9FF6BC2E1D11}"/>
              </a:ext>
            </a:extLst>
          </p:cNvPr>
          <p:cNvSpPr txBox="1"/>
          <p:nvPr/>
        </p:nvSpPr>
        <p:spPr>
          <a:xfrm>
            <a:off x="3848100" y="838200"/>
            <a:ext cx="228600" cy="369332"/>
          </a:xfrm>
          <a:prstGeom prst="rect">
            <a:avLst/>
          </a:prstGeom>
          <a:noFill/>
        </p:spPr>
        <p:txBody>
          <a:bodyPr wrap="square" rtlCol="0">
            <a:spAutoFit/>
          </a:bodyPr>
          <a:lstStyle/>
          <a:p>
            <a:r>
              <a:rPr lang="en-US" b="1" dirty="0">
                <a:solidFill>
                  <a:srgbClr val="FF0000"/>
                </a:solidFill>
              </a:rPr>
              <a:t>1</a:t>
            </a:r>
          </a:p>
        </p:txBody>
      </p:sp>
      <p:sp>
        <p:nvSpPr>
          <p:cNvPr id="13" name="TextBox 12">
            <a:extLst>
              <a:ext uri="{FF2B5EF4-FFF2-40B4-BE49-F238E27FC236}">
                <a16:creationId xmlns:a16="http://schemas.microsoft.com/office/drawing/2014/main" id="{B0921A48-5F29-6825-106F-B48BAD0A5664}"/>
              </a:ext>
            </a:extLst>
          </p:cNvPr>
          <p:cNvSpPr txBox="1"/>
          <p:nvPr/>
        </p:nvSpPr>
        <p:spPr>
          <a:xfrm>
            <a:off x="8458200" y="692793"/>
            <a:ext cx="228600" cy="369332"/>
          </a:xfrm>
          <a:prstGeom prst="rect">
            <a:avLst/>
          </a:prstGeom>
          <a:noFill/>
        </p:spPr>
        <p:txBody>
          <a:bodyPr wrap="square" rtlCol="0">
            <a:spAutoFit/>
          </a:bodyPr>
          <a:lstStyle/>
          <a:p>
            <a:r>
              <a:rPr lang="en-US" b="1" dirty="0">
                <a:solidFill>
                  <a:srgbClr val="FF0000"/>
                </a:solidFill>
              </a:rPr>
              <a:t>2</a:t>
            </a:r>
          </a:p>
        </p:txBody>
      </p:sp>
      <p:sp>
        <p:nvSpPr>
          <p:cNvPr id="14" name="TextBox 13">
            <a:extLst>
              <a:ext uri="{FF2B5EF4-FFF2-40B4-BE49-F238E27FC236}">
                <a16:creationId xmlns:a16="http://schemas.microsoft.com/office/drawing/2014/main" id="{3283B0C3-C8BF-6298-3EBC-F087FD790F06}"/>
              </a:ext>
            </a:extLst>
          </p:cNvPr>
          <p:cNvSpPr txBox="1"/>
          <p:nvPr/>
        </p:nvSpPr>
        <p:spPr>
          <a:xfrm>
            <a:off x="8458200" y="2087676"/>
            <a:ext cx="228600" cy="369332"/>
          </a:xfrm>
          <a:prstGeom prst="rect">
            <a:avLst/>
          </a:prstGeom>
          <a:noFill/>
        </p:spPr>
        <p:txBody>
          <a:bodyPr wrap="square" rtlCol="0">
            <a:spAutoFit/>
          </a:bodyPr>
          <a:lstStyle/>
          <a:p>
            <a:r>
              <a:rPr lang="en-US" b="1" dirty="0">
                <a:solidFill>
                  <a:srgbClr val="FF0000"/>
                </a:solidFill>
              </a:rPr>
              <a:t>3</a:t>
            </a:r>
          </a:p>
        </p:txBody>
      </p:sp>
      <p:sp>
        <p:nvSpPr>
          <p:cNvPr id="15" name="TextBox 14">
            <a:extLst>
              <a:ext uri="{FF2B5EF4-FFF2-40B4-BE49-F238E27FC236}">
                <a16:creationId xmlns:a16="http://schemas.microsoft.com/office/drawing/2014/main" id="{D8EA032F-B541-D812-14FA-E9DF234074A3}"/>
              </a:ext>
            </a:extLst>
          </p:cNvPr>
          <p:cNvSpPr txBox="1"/>
          <p:nvPr/>
        </p:nvSpPr>
        <p:spPr>
          <a:xfrm>
            <a:off x="8686800" y="5092542"/>
            <a:ext cx="228600" cy="369332"/>
          </a:xfrm>
          <a:prstGeom prst="rect">
            <a:avLst/>
          </a:prstGeom>
          <a:noFill/>
        </p:spPr>
        <p:txBody>
          <a:bodyPr wrap="square" rtlCol="0">
            <a:spAutoFit/>
          </a:bodyPr>
          <a:lstStyle/>
          <a:p>
            <a:r>
              <a:rPr lang="en-US" b="1" dirty="0">
                <a:solidFill>
                  <a:srgbClr val="FF0000"/>
                </a:solidFill>
              </a:rPr>
              <a:t>4</a:t>
            </a:r>
          </a:p>
        </p:txBody>
      </p:sp>
      <p:sp>
        <p:nvSpPr>
          <p:cNvPr id="16" name="TextBox 15">
            <a:extLst>
              <a:ext uri="{FF2B5EF4-FFF2-40B4-BE49-F238E27FC236}">
                <a16:creationId xmlns:a16="http://schemas.microsoft.com/office/drawing/2014/main" id="{938E0A60-15F0-328F-7A6F-8B90083FFF71}"/>
              </a:ext>
            </a:extLst>
          </p:cNvPr>
          <p:cNvSpPr txBox="1"/>
          <p:nvPr/>
        </p:nvSpPr>
        <p:spPr>
          <a:xfrm>
            <a:off x="76200" y="5084766"/>
            <a:ext cx="2514600" cy="1754326"/>
          </a:xfrm>
          <a:prstGeom prst="rect">
            <a:avLst/>
          </a:prstGeom>
          <a:noFill/>
        </p:spPr>
        <p:txBody>
          <a:bodyPr wrap="square" rtlCol="0">
            <a:spAutoFit/>
          </a:bodyPr>
          <a:lstStyle/>
          <a:p>
            <a:r>
              <a:rPr lang="en-US" dirty="0">
                <a:solidFill>
                  <a:srgbClr val="FF0000"/>
                </a:solidFill>
              </a:rPr>
              <a:t>Ref Fig 2 : func3 cannot complete before func2 is completed</a:t>
            </a:r>
          </a:p>
          <a:p>
            <a:r>
              <a:rPr lang="en-US" dirty="0">
                <a:solidFill>
                  <a:srgbClr val="FF0000"/>
                </a:solidFill>
              </a:rPr>
              <a:t>Ref Fig 4: Task3 is completed before task2 in RR Scheduling</a:t>
            </a:r>
          </a:p>
        </p:txBody>
      </p:sp>
      <p:cxnSp>
        <p:nvCxnSpPr>
          <p:cNvPr id="18" name="Straight Arrow Connector 17">
            <a:extLst>
              <a:ext uri="{FF2B5EF4-FFF2-40B4-BE49-F238E27FC236}">
                <a16:creationId xmlns:a16="http://schemas.microsoft.com/office/drawing/2014/main" id="{DE0739DF-9A51-44A4-CFFA-0180849EEF3F}"/>
              </a:ext>
            </a:extLst>
          </p:cNvPr>
          <p:cNvCxnSpPr/>
          <p:nvPr/>
        </p:nvCxnSpPr>
        <p:spPr>
          <a:xfrm>
            <a:off x="7848600" y="228600"/>
            <a:ext cx="6096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C648EA-6FB2-D710-0E19-CE18B07BAE37}"/>
              </a:ext>
            </a:extLst>
          </p:cNvPr>
          <p:cNvCxnSpPr/>
          <p:nvPr/>
        </p:nvCxnSpPr>
        <p:spPr>
          <a:xfrm>
            <a:off x="7848600" y="228600"/>
            <a:ext cx="609600" cy="207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9457B6-04FE-8BC1-2B9E-073E11B6D9F9}"/>
              </a:ext>
            </a:extLst>
          </p:cNvPr>
          <p:cNvSpPr txBox="1"/>
          <p:nvPr/>
        </p:nvSpPr>
        <p:spPr>
          <a:xfrm>
            <a:off x="6629400" y="10141"/>
            <a:ext cx="2286000" cy="261610"/>
          </a:xfrm>
          <a:prstGeom prst="rect">
            <a:avLst/>
          </a:prstGeom>
          <a:noFill/>
        </p:spPr>
        <p:txBody>
          <a:bodyPr wrap="square" rtlCol="0">
            <a:spAutoFit/>
          </a:bodyPr>
          <a:lstStyle/>
          <a:p>
            <a:r>
              <a:rPr lang="en-US" sz="1100" dirty="0">
                <a:solidFill>
                  <a:srgbClr val="FF0000"/>
                </a:solidFill>
              </a:rPr>
              <a:t>Size of each while loop is different</a:t>
            </a:r>
          </a:p>
        </p:txBody>
      </p:sp>
    </p:spTree>
    <p:extLst>
      <p:ext uri="{BB962C8B-B14F-4D97-AF65-F5344CB8AC3E}">
        <p14:creationId xmlns:p14="http://schemas.microsoft.com/office/powerpoint/2010/main" val="212691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B31-E4C3-5FCF-ADB5-A4B1249E490D}"/>
              </a:ext>
            </a:extLst>
          </p:cNvPr>
          <p:cNvSpPr>
            <a:spLocks noGrp="1"/>
          </p:cNvSpPr>
          <p:nvPr>
            <p:ph type="title"/>
          </p:nvPr>
        </p:nvSpPr>
        <p:spPr/>
        <p:txBody>
          <a:bodyPr/>
          <a:lstStyle/>
          <a:p>
            <a:r>
              <a:rPr lang="en-US" sz="4500" b="1" dirty="0">
                <a:solidFill>
                  <a:srgbClr val="002060"/>
                </a:solidFill>
              </a:rPr>
              <a:t>Realistic Task Setup</a:t>
            </a:r>
          </a:p>
        </p:txBody>
      </p:sp>
      <p:pic>
        <p:nvPicPr>
          <p:cNvPr id="5" name="Content Placeholder 4">
            <a:extLst>
              <a:ext uri="{FF2B5EF4-FFF2-40B4-BE49-F238E27FC236}">
                <a16:creationId xmlns:a16="http://schemas.microsoft.com/office/drawing/2014/main" id="{1B7113DF-12BC-CA9E-5429-528E2FA63B8F}"/>
              </a:ext>
            </a:extLst>
          </p:cNvPr>
          <p:cNvPicPr>
            <a:picLocks noGrp="1" noChangeAspect="1"/>
          </p:cNvPicPr>
          <p:nvPr>
            <p:ph idx="1"/>
          </p:nvPr>
        </p:nvPicPr>
        <p:blipFill>
          <a:blip r:embed="rId2"/>
          <a:stretch>
            <a:fillRect/>
          </a:stretch>
        </p:blipFill>
        <p:spPr>
          <a:xfrm>
            <a:off x="1341038" y="1825625"/>
            <a:ext cx="6461923" cy="4351338"/>
          </a:xfrm>
        </p:spPr>
      </p:pic>
    </p:spTree>
    <p:extLst>
      <p:ext uri="{BB962C8B-B14F-4D97-AF65-F5344CB8AC3E}">
        <p14:creationId xmlns:p14="http://schemas.microsoft.com/office/powerpoint/2010/main" val="403503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BE29-98CB-6C8F-0869-96CBFAC1F161}"/>
              </a:ext>
            </a:extLst>
          </p:cNvPr>
          <p:cNvSpPr>
            <a:spLocks noGrp="1"/>
          </p:cNvSpPr>
          <p:nvPr>
            <p:ph type="title"/>
          </p:nvPr>
        </p:nvSpPr>
        <p:spPr>
          <a:xfrm>
            <a:off x="47625" y="228600"/>
            <a:ext cx="9220200" cy="1325563"/>
          </a:xfrm>
        </p:spPr>
        <p:txBody>
          <a:bodyPr>
            <a:noAutofit/>
          </a:bodyPr>
          <a:lstStyle/>
          <a:p>
            <a:r>
              <a:rPr lang="en-US" sz="4500" b="1" dirty="0">
                <a:solidFill>
                  <a:srgbClr val="002060"/>
                </a:solidFill>
              </a:rPr>
              <a:t>Challenges in the design of RTS</a:t>
            </a:r>
          </a:p>
        </p:txBody>
      </p:sp>
      <p:sp>
        <p:nvSpPr>
          <p:cNvPr id="3" name="Content Placeholder 2">
            <a:extLst>
              <a:ext uri="{FF2B5EF4-FFF2-40B4-BE49-F238E27FC236}">
                <a16:creationId xmlns:a16="http://schemas.microsoft.com/office/drawing/2014/main" id="{75510809-5D24-C5D6-5D6F-7F15B263FB12}"/>
              </a:ext>
            </a:extLst>
          </p:cNvPr>
          <p:cNvSpPr>
            <a:spLocks noGrp="1"/>
          </p:cNvSpPr>
          <p:nvPr>
            <p:ph idx="1"/>
          </p:nvPr>
        </p:nvSpPr>
        <p:spPr>
          <a:xfrm>
            <a:off x="628650" y="1690691"/>
            <a:ext cx="8058150" cy="4486272"/>
          </a:xfrm>
        </p:spPr>
        <p:txBody>
          <a:bodyPr>
            <a:normAutofit fontScale="77500" lnSpcReduction="20000"/>
          </a:bodyPr>
          <a:lstStyle/>
          <a:p>
            <a:pPr>
              <a:lnSpc>
                <a:spcPct val="120000"/>
              </a:lnSpc>
            </a:pPr>
            <a:r>
              <a:rPr lang="en-US" sz="2200" dirty="0">
                <a:latin typeface="Arial" panose="020B0604020202020204" pitchFamily="34" charset="0"/>
                <a:cs typeface="Arial" panose="020B0604020202020204" pitchFamily="34" charset="0"/>
              </a:rPr>
              <a:t>Designing Realtime systems is a challenging task. </a:t>
            </a:r>
          </a:p>
          <a:p>
            <a:pPr>
              <a:lnSpc>
                <a:spcPct val="120000"/>
              </a:lnSpc>
            </a:pPr>
            <a:r>
              <a:rPr lang="en-US" sz="2200" dirty="0">
                <a:latin typeface="Arial" panose="020B0604020202020204" pitchFamily="34" charset="0"/>
                <a:cs typeface="Arial" panose="020B0604020202020204" pitchFamily="34" charset="0"/>
              </a:rPr>
              <a:t>Most of the challenge comes from the fact that Realtime systems must interact with real world entities. These interactions can get complex. </a:t>
            </a:r>
          </a:p>
          <a:p>
            <a:pPr>
              <a:lnSpc>
                <a:spcPct val="120000"/>
              </a:lnSpc>
            </a:pPr>
            <a:r>
              <a:rPr lang="en-US" sz="2200" dirty="0">
                <a:latin typeface="Arial" panose="020B0604020202020204" pitchFamily="34" charset="0"/>
                <a:cs typeface="Arial" panose="020B0604020202020204" pitchFamily="34" charset="0"/>
              </a:rPr>
              <a:t>A typical Realtime system might be interacting with thousands of such entities at the same time. </a:t>
            </a:r>
          </a:p>
          <a:p>
            <a:pPr>
              <a:lnSpc>
                <a:spcPct val="120000"/>
              </a:lnSpc>
            </a:pPr>
            <a:r>
              <a:rPr lang="en-US" sz="2200" dirty="0">
                <a:latin typeface="Arial" panose="020B0604020202020204" pitchFamily="34" charset="0"/>
                <a:cs typeface="Arial" panose="020B0604020202020204" pitchFamily="34" charset="0"/>
              </a:rPr>
              <a:t>For example, a telephone switching system routinely handles calls from tens of thousands of subscriber. The system has to connect each call differently. Also, the exact sequence of events in the call might vary a lot. </a:t>
            </a:r>
          </a:p>
          <a:p>
            <a:pPr>
              <a:lnSpc>
                <a:spcPct val="120000"/>
              </a:lnSpc>
            </a:pPr>
            <a:r>
              <a:rPr lang="en-US" sz="2200" dirty="0">
                <a:latin typeface="Arial" panose="020B0604020202020204" pitchFamily="34" charset="0"/>
                <a:cs typeface="Arial" panose="020B0604020202020204" pitchFamily="34" charset="0"/>
              </a:rPr>
              <a:t>List of Issues </a:t>
            </a:r>
          </a:p>
          <a:p>
            <a:pPr lvl="1">
              <a:lnSpc>
                <a:spcPct val="120000"/>
              </a:lnSpc>
            </a:pPr>
            <a:r>
              <a:rPr lang="en-US" sz="1900" dirty="0">
                <a:latin typeface="Arial" panose="020B0604020202020204" pitchFamily="34" charset="0"/>
                <a:cs typeface="Arial" panose="020B0604020202020204" pitchFamily="34" charset="0"/>
              </a:rPr>
              <a:t>Realtime Response </a:t>
            </a:r>
          </a:p>
          <a:p>
            <a:pPr lvl="1">
              <a:lnSpc>
                <a:spcPct val="120000"/>
              </a:lnSpc>
            </a:pPr>
            <a:r>
              <a:rPr lang="en-US" sz="1900" dirty="0">
                <a:latin typeface="Arial" panose="020B0604020202020204" pitchFamily="34" charset="0"/>
                <a:cs typeface="Arial" panose="020B0604020202020204" pitchFamily="34" charset="0"/>
              </a:rPr>
              <a:t>Recovering from Failures </a:t>
            </a:r>
          </a:p>
          <a:p>
            <a:pPr lvl="1">
              <a:lnSpc>
                <a:spcPct val="120000"/>
              </a:lnSpc>
            </a:pPr>
            <a:r>
              <a:rPr lang="en-US" sz="1900" dirty="0">
                <a:latin typeface="Arial" panose="020B0604020202020204" pitchFamily="34" charset="0"/>
                <a:cs typeface="Arial" panose="020B0604020202020204" pitchFamily="34" charset="0"/>
              </a:rPr>
              <a:t>Working with Distributed Architectures </a:t>
            </a:r>
          </a:p>
          <a:p>
            <a:pPr lvl="1">
              <a:lnSpc>
                <a:spcPct val="120000"/>
              </a:lnSpc>
            </a:pPr>
            <a:r>
              <a:rPr lang="en-US" sz="1900" dirty="0">
                <a:latin typeface="Arial" panose="020B0604020202020204" pitchFamily="34" charset="0"/>
                <a:cs typeface="Arial" panose="020B0604020202020204" pitchFamily="34" charset="0"/>
              </a:rPr>
              <a:t>Asynchronous Communication </a:t>
            </a:r>
          </a:p>
          <a:p>
            <a:pPr lvl="1">
              <a:lnSpc>
                <a:spcPct val="120000"/>
              </a:lnSpc>
            </a:pPr>
            <a:r>
              <a:rPr lang="en-US" sz="1900" dirty="0">
                <a:latin typeface="Arial" panose="020B0604020202020204" pitchFamily="34" charset="0"/>
                <a:cs typeface="Arial" panose="020B0604020202020204" pitchFamily="34" charset="0"/>
              </a:rPr>
              <a:t>Race Conditions and Timing </a:t>
            </a:r>
          </a:p>
          <a:p>
            <a:endParaRPr lang="en-US" dirty="0"/>
          </a:p>
        </p:txBody>
      </p:sp>
    </p:spTree>
    <p:extLst>
      <p:ext uri="{BB962C8B-B14F-4D97-AF65-F5344CB8AC3E}">
        <p14:creationId xmlns:p14="http://schemas.microsoft.com/office/powerpoint/2010/main" val="78691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61BE-AD5A-0E4B-5A74-93B79219B685}"/>
              </a:ext>
            </a:extLst>
          </p:cNvPr>
          <p:cNvSpPr>
            <a:spLocks noGrp="1"/>
          </p:cNvSpPr>
          <p:nvPr>
            <p:ph type="title"/>
          </p:nvPr>
        </p:nvSpPr>
        <p:spPr/>
        <p:txBody>
          <a:bodyPr>
            <a:normAutofit/>
          </a:bodyPr>
          <a:lstStyle/>
          <a:p>
            <a:r>
              <a:rPr lang="en-US" sz="4500" b="1" dirty="0">
                <a:solidFill>
                  <a:srgbClr val="002060"/>
                </a:solidFill>
              </a:rPr>
              <a:t>Overview of RTOS Components</a:t>
            </a:r>
          </a:p>
        </p:txBody>
      </p:sp>
      <p:pic>
        <p:nvPicPr>
          <p:cNvPr id="4" name="Content Placeholder 3">
            <a:extLst>
              <a:ext uri="{FF2B5EF4-FFF2-40B4-BE49-F238E27FC236}">
                <a16:creationId xmlns:a16="http://schemas.microsoft.com/office/drawing/2014/main" id="{E09DAFFA-D82C-1C9F-F419-AD8F4FEDCC58}"/>
              </a:ext>
            </a:extLst>
          </p:cNvPr>
          <p:cNvPicPr>
            <a:picLocks noGrp="1" noChangeAspect="1"/>
          </p:cNvPicPr>
          <p:nvPr>
            <p:ph idx="1"/>
          </p:nvPr>
        </p:nvPicPr>
        <p:blipFill>
          <a:blip r:embed="rId2"/>
          <a:stretch>
            <a:fillRect/>
          </a:stretch>
        </p:blipFill>
        <p:spPr>
          <a:xfrm>
            <a:off x="1331891" y="1825625"/>
            <a:ext cx="6480218" cy="4351338"/>
          </a:xfrm>
          <a:prstGeom prst="rect">
            <a:avLst/>
          </a:prstGeom>
        </p:spPr>
      </p:pic>
    </p:spTree>
    <p:extLst>
      <p:ext uri="{BB962C8B-B14F-4D97-AF65-F5344CB8AC3E}">
        <p14:creationId xmlns:p14="http://schemas.microsoft.com/office/powerpoint/2010/main" val="187856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AD6B-4218-1197-DADD-1E7E6D4ED47E}"/>
              </a:ext>
            </a:extLst>
          </p:cNvPr>
          <p:cNvSpPr>
            <a:spLocks noGrp="1"/>
          </p:cNvSpPr>
          <p:nvPr>
            <p:ph type="title"/>
          </p:nvPr>
        </p:nvSpPr>
        <p:spPr>
          <a:xfrm>
            <a:off x="152400" y="152400"/>
            <a:ext cx="8763000" cy="1600200"/>
          </a:xfrm>
        </p:spPr>
        <p:txBody>
          <a:bodyPr>
            <a:normAutofit/>
          </a:bodyPr>
          <a:lstStyle/>
          <a:p>
            <a:r>
              <a:rPr lang="en-US" sz="4500" b="1" dirty="0">
                <a:solidFill>
                  <a:srgbClr val="002060"/>
                </a:solidFill>
              </a:rPr>
              <a:t>Overview of RTOS Components cont..</a:t>
            </a:r>
          </a:p>
        </p:txBody>
      </p:sp>
      <p:sp>
        <p:nvSpPr>
          <p:cNvPr id="3" name="Content Placeholder 2">
            <a:extLst>
              <a:ext uri="{FF2B5EF4-FFF2-40B4-BE49-F238E27FC236}">
                <a16:creationId xmlns:a16="http://schemas.microsoft.com/office/drawing/2014/main" id="{48237331-1C48-E844-3881-9F06BDE38631}"/>
              </a:ext>
            </a:extLst>
          </p:cNvPr>
          <p:cNvSpPr>
            <a:spLocks noGrp="1"/>
          </p:cNvSpPr>
          <p:nvPr>
            <p:ph idx="1"/>
          </p:nvPr>
        </p:nvSpPr>
        <p:spPr>
          <a:xfrm>
            <a:off x="304800" y="1600200"/>
            <a:ext cx="8534400" cy="4892672"/>
          </a:xfrm>
        </p:spPr>
        <p:txBody>
          <a:bodyPr>
            <a:normAutofit/>
          </a:bodyPr>
          <a:lstStyle/>
          <a:p>
            <a:pPr marL="0" indent="0">
              <a:buNone/>
            </a:pPr>
            <a:r>
              <a:rPr lang="en-US" b="1" i="0" dirty="0">
                <a:solidFill>
                  <a:srgbClr val="333A42"/>
                </a:solidFill>
                <a:effectLst/>
                <a:latin typeface="Arial" panose="020B0604020202020204" pitchFamily="34" charset="0"/>
                <a:cs typeface="Arial" panose="020B0604020202020204" pitchFamily="34" charset="0"/>
              </a:rPr>
              <a:t>Kernel Objects</a:t>
            </a:r>
          </a:p>
          <a:p>
            <a:pPr marL="0" indent="0">
              <a:buNone/>
            </a:pPr>
            <a:r>
              <a:rPr lang="en-US" b="0" i="0" dirty="0">
                <a:solidFill>
                  <a:srgbClr val="333A42"/>
                </a:solidFill>
                <a:effectLst/>
                <a:latin typeface="Arial" panose="020B0604020202020204" pitchFamily="34" charset="0"/>
                <a:cs typeface="Arial" panose="020B0604020202020204" pitchFamily="34" charset="0"/>
              </a:rPr>
              <a:t>The various kernel objects are Tasks, Task Scheduler, Interrupt Service Routines, Semaphores, Mutexes, Mailboxes, Message Queues, Pipes, Timers etc.</a:t>
            </a:r>
          </a:p>
          <a:p>
            <a:pPr marL="0" indent="0">
              <a:buNone/>
            </a:pPr>
            <a:br>
              <a:rPr lang="en-US" dirty="0">
                <a:latin typeface="Arial" panose="020B0604020202020204" pitchFamily="34" charset="0"/>
                <a:cs typeface="Arial" panose="020B0604020202020204" pitchFamily="34" charset="0"/>
              </a:rPr>
            </a:br>
            <a:r>
              <a:rPr lang="en-US" b="1" i="0" dirty="0">
                <a:solidFill>
                  <a:srgbClr val="333A42"/>
                </a:solidFill>
                <a:effectLst/>
                <a:latin typeface="Arial" panose="020B0604020202020204" pitchFamily="34" charset="0"/>
                <a:cs typeface="Arial" panose="020B0604020202020204" pitchFamily="34" charset="0"/>
              </a:rPr>
              <a:t>Scheduler</a:t>
            </a:r>
          </a:p>
          <a:p>
            <a:pPr marL="0" indent="0">
              <a:buNone/>
            </a:pPr>
            <a:r>
              <a:rPr lang="en-US" b="0" i="0" dirty="0">
                <a:solidFill>
                  <a:srgbClr val="333A42"/>
                </a:solidFill>
                <a:effectLst/>
                <a:latin typeface="Arial" panose="020B0604020202020204" pitchFamily="34" charset="0"/>
                <a:cs typeface="Arial" panose="020B0604020202020204" pitchFamily="34" charset="0"/>
              </a:rPr>
              <a:t>The scheduler is the heart of every kernel. A scheduler provides the algorithms needed to determine which task executes when.</a:t>
            </a:r>
          </a:p>
          <a:p>
            <a:pPr marL="0" indent="0">
              <a:buNone/>
            </a:pPr>
            <a:br>
              <a:rPr lang="en-US" dirty="0">
                <a:latin typeface="Arial" panose="020B0604020202020204" pitchFamily="34" charset="0"/>
                <a:cs typeface="Arial" panose="020B0604020202020204" pitchFamily="34" charset="0"/>
              </a:rPr>
            </a:br>
            <a:r>
              <a:rPr lang="en-US" b="1" dirty="0">
                <a:solidFill>
                  <a:srgbClr val="333A42"/>
                </a:solidFill>
                <a:latin typeface="Arial" panose="020B0604020202020204" pitchFamily="34" charset="0"/>
                <a:cs typeface="Arial" panose="020B0604020202020204" pitchFamily="34" charset="0"/>
              </a:rPr>
              <a:t>S</a:t>
            </a:r>
            <a:r>
              <a:rPr lang="en-US" b="1" i="0" dirty="0">
                <a:solidFill>
                  <a:srgbClr val="333A42"/>
                </a:solidFill>
                <a:effectLst/>
                <a:latin typeface="Arial" panose="020B0604020202020204" pitchFamily="34" charset="0"/>
                <a:cs typeface="Arial" panose="020B0604020202020204" pitchFamily="34" charset="0"/>
              </a:rPr>
              <a:t>chedulable </a:t>
            </a:r>
            <a:r>
              <a:rPr lang="en-US" b="1" dirty="0">
                <a:solidFill>
                  <a:srgbClr val="333A42"/>
                </a:solidFill>
                <a:latin typeface="Arial" panose="020B0604020202020204" pitchFamily="34" charset="0"/>
                <a:cs typeface="Arial" panose="020B0604020202020204" pitchFamily="34" charset="0"/>
              </a:rPr>
              <a:t>E</a:t>
            </a:r>
            <a:r>
              <a:rPr lang="en-US" b="1" i="0" dirty="0">
                <a:solidFill>
                  <a:srgbClr val="333A42"/>
                </a:solidFill>
                <a:effectLst/>
                <a:latin typeface="Arial" panose="020B0604020202020204" pitchFamily="34" charset="0"/>
                <a:cs typeface="Arial" panose="020B0604020202020204" pitchFamily="34" charset="0"/>
              </a:rPr>
              <a:t>ntities</a:t>
            </a:r>
          </a:p>
          <a:p>
            <a:pPr marL="0" indent="0">
              <a:buNone/>
            </a:pPr>
            <a:r>
              <a:rPr lang="en-US" b="0" i="0" dirty="0">
                <a:solidFill>
                  <a:srgbClr val="333A42"/>
                </a:solidFill>
                <a:effectLst/>
                <a:latin typeface="Arial" panose="020B0604020202020204" pitchFamily="34" charset="0"/>
                <a:cs typeface="Arial" panose="020B0604020202020204" pitchFamily="34" charset="0"/>
              </a:rPr>
              <a:t>It is a kernel object that can compete for execution time on a system based on predefined scheduling algorithm. Tasks and process are examples of schedulable entities found in most kernel.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53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C701-29FE-D132-57D6-EEB3B043651A}"/>
              </a:ext>
            </a:extLst>
          </p:cNvPr>
          <p:cNvSpPr>
            <a:spLocks noGrp="1"/>
          </p:cNvSpPr>
          <p:nvPr>
            <p:ph type="title"/>
          </p:nvPr>
        </p:nvSpPr>
        <p:spPr>
          <a:xfrm>
            <a:off x="228600" y="76200"/>
            <a:ext cx="7886700" cy="701672"/>
          </a:xfrm>
        </p:spPr>
        <p:txBody>
          <a:bodyPr>
            <a:normAutofit fontScale="90000"/>
          </a:bodyPr>
          <a:lstStyle/>
          <a:p>
            <a:r>
              <a:rPr lang="en-US" sz="4500" b="1" dirty="0">
                <a:solidFill>
                  <a:srgbClr val="002060"/>
                </a:solidFill>
              </a:rPr>
              <a:t>Kernel</a:t>
            </a:r>
            <a:r>
              <a:rPr lang="en-US" dirty="0"/>
              <a:t> </a:t>
            </a:r>
            <a:r>
              <a:rPr lang="en-US" sz="4500" b="1" dirty="0">
                <a:solidFill>
                  <a:srgbClr val="002060"/>
                </a:solidFill>
              </a:rPr>
              <a:t>Objects</a:t>
            </a:r>
          </a:p>
        </p:txBody>
      </p:sp>
      <p:sp>
        <p:nvSpPr>
          <p:cNvPr id="3" name="Content Placeholder 2">
            <a:extLst>
              <a:ext uri="{FF2B5EF4-FFF2-40B4-BE49-F238E27FC236}">
                <a16:creationId xmlns:a16="http://schemas.microsoft.com/office/drawing/2014/main" id="{158FA287-C78E-9B9A-4C22-561B63039068}"/>
              </a:ext>
            </a:extLst>
          </p:cNvPr>
          <p:cNvSpPr>
            <a:spLocks noGrp="1"/>
          </p:cNvSpPr>
          <p:nvPr>
            <p:ph idx="1"/>
          </p:nvPr>
        </p:nvSpPr>
        <p:spPr>
          <a:xfrm>
            <a:off x="0" y="762001"/>
            <a:ext cx="9143999" cy="6096000"/>
          </a:xfrm>
        </p:spPr>
        <p:txBody>
          <a:bodyPr>
            <a:normAutofit fontScale="25000" lnSpcReduction="20000"/>
          </a:bodyPr>
          <a:lstStyle/>
          <a:p>
            <a:pPr marL="0" indent="0">
              <a:lnSpc>
                <a:spcPct val="120000"/>
              </a:lnSpc>
              <a:buNone/>
            </a:pPr>
            <a:r>
              <a:rPr lang="en-US" sz="6400" b="1" dirty="0">
                <a:latin typeface="Arial" panose="020B0604020202020204" pitchFamily="34" charset="0"/>
                <a:cs typeface="Arial" panose="020B0604020202020204" pitchFamily="34" charset="0"/>
              </a:rPr>
              <a:t>1.Tasks </a:t>
            </a:r>
            <a:r>
              <a:rPr lang="en-US" sz="6400" dirty="0">
                <a:latin typeface="Arial" panose="020B0604020202020204" pitchFamily="34" charset="0"/>
                <a:cs typeface="Arial" panose="020B0604020202020204" pitchFamily="34" charset="0"/>
              </a:rPr>
              <a:t>A task is a basic unit of execution that can be scheduled by an RTOS to use the system resources. </a:t>
            </a:r>
          </a:p>
          <a:p>
            <a:pPr marL="0" indent="0">
              <a:lnSpc>
                <a:spcPct val="120000"/>
              </a:lnSpc>
              <a:buNone/>
            </a:pPr>
            <a:r>
              <a:rPr lang="en-US" sz="6400" b="1" dirty="0">
                <a:latin typeface="Arial" panose="020B0604020202020204" pitchFamily="34" charset="0"/>
                <a:cs typeface="Arial" panose="020B0604020202020204" pitchFamily="34" charset="0"/>
              </a:rPr>
              <a:t>2.Interrupt Service Routines</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An interrupt service routine (ISR), also known as an interrupt handler, is a callback subroutine in an operating system or device driver whose execution is triggered by the reception of an interrupt.</a:t>
            </a:r>
          </a:p>
          <a:p>
            <a:pPr marL="0" indent="0">
              <a:lnSpc>
                <a:spcPct val="120000"/>
              </a:lnSpc>
              <a:buNone/>
            </a:pPr>
            <a:r>
              <a:rPr lang="en-US" sz="6400" b="1" dirty="0">
                <a:latin typeface="Arial" panose="020B0604020202020204" pitchFamily="34" charset="0"/>
                <a:cs typeface="Arial" panose="020B0604020202020204" pitchFamily="34" charset="0"/>
              </a:rPr>
              <a:t>3.Semaphore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semaphore is a kernel object that can be acquired or released by one or more tasks for the purposes of synchronization or mutual exclusion.</a:t>
            </a:r>
          </a:p>
          <a:p>
            <a:pPr marL="0" indent="0">
              <a:lnSpc>
                <a:spcPct val="120000"/>
              </a:lnSpc>
              <a:buNone/>
            </a:pPr>
            <a:r>
              <a:rPr lang="en-US" sz="6400" b="1" dirty="0">
                <a:latin typeface="Arial" panose="020B0604020202020204" pitchFamily="34" charset="0"/>
                <a:cs typeface="Arial" panose="020B0604020202020204" pitchFamily="34" charset="0"/>
              </a:rPr>
              <a:t>Binary Semaphore </a:t>
            </a:r>
            <a:r>
              <a:rPr lang="en-US" sz="6400" dirty="0">
                <a:latin typeface="Arial" panose="020B0604020202020204" pitchFamily="34" charset="0"/>
                <a:cs typeface="Arial" panose="020B0604020202020204" pitchFamily="34" charset="0"/>
              </a:rPr>
              <a:t>: A binary semaphore can have a value of either 0 or 1. </a:t>
            </a:r>
          </a:p>
          <a:p>
            <a:pPr marL="0" indent="0">
              <a:lnSpc>
                <a:spcPct val="120000"/>
              </a:lnSpc>
              <a:buNone/>
            </a:pPr>
            <a:r>
              <a:rPr lang="en-US" sz="6400" b="1" dirty="0">
                <a:latin typeface="Arial" panose="020B0604020202020204" pitchFamily="34" charset="0"/>
                <a:cs typeface="Arial" panose="020B0604020202020204" pitchFamily="34" charset="0"/>
              </a:rPr>
              <a:t>Counting Semaphore </a:t>
            </a:r>
            <a:r>
              <a:rPr lang="en-US" sz="6400" dirty="0">
                <a:latin typeface="Arial" panose="020B0604020202020204" pitchFamily="34" charset="0"/>
                <a:cs typeface="Arial" panose="020B0604020202020204" pitchFamily="34" charset="0"/>
              </a:rPr>
              <a:t>: A counting semaphore uses a count to allow it to be acquired or released multiple times. </a:t>
            </a:r>
          </a:p>
          <a:p>
            <a:pPr marL="0" indent="0">
              <a:lnSpc>
                <a:spcPct val="120000"/>
              </a:lnSpc>
              <a:buNone/>
            </a:pPr>
            <a:r>
              <a:rPr lang="en-US" sz="6400" b="1" dirty="0">
                <a:latin typeface="Arial" panose="020B0604020202020204" pitchFamily="34" charset="0"/>
                <a:cs typeface="Arial" panose="020B0604020202020204" pitchFamily="34" charset="0"/>
              </a:rPr>
              <a:t>Mutex</a:t>
            </a:r>
            <a:r>
              <a:rPr lang="en-US" sz="6400" dirty="0">
                <a:latin typeface="Arial" panose="020B0604020202020204" pitchFamily="34" charset="0"/>
                <a:cs typeface="Arial" panose="020B0604020202020204" pitchFamily="34" charset="0"/>
              </a:rPr>
              <a:t> : A mutual exclusion (mutex) semaphore is a special binary semaphore that supports ownership, recursive access, task deletion safety, and one or more protocols for avoiding problems inherent to mutual exclusion. </a:t>
            </a:r>
          </a:p>
          <a:p>
            <a:pPr marL="0" indent="0">
              <a:lnSpc>
                <a:spcPct val="120000"/>
              </a:lnSpc>
              <a:buNone/>
            </a:pPr>
            <a:r>
              <a:rPr lang="en-US" sz="6400" b="1" dirty="0">
                <a:latin typeface="Arial" panose="020B0604020202020204" pitchFamily="34" charset="0"/>
                <a:cs typeface="Arial" panose="020B0604020202020204" pitchFamily="34" charset="0"/>
              </a:rPr>
              <a:t>4.Message Queue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The Message Queue is a buffer-like object, which is used to send one or more messages to a task </a:t>
            </a:r>
            <a:r>
              <a:rPr lang="en-US" sz="6400" dirty="0" err="1">
                <a:latin typeface="Arial" panose="020B0604020202020204" pitchFamily="34" charset="0"/>
                <a:cs typeface="Arial" panose="020B0604020202020204" pitchFamily="34" charset="0"/>
              </a:rPr>
              <a:t>i.e</a:t>
            </a:r>
            <a:r>
              <a:rPr lang="en-US" sz="6400" dirty="0">
                <a:latin typeface="Arial" panose="020B0604020202020204" pitchFamily="34" charset="0"/>
                <a:cs typeface="Arial" panose="020B0604020202020204" pitchFamily="34" charset="0"/>
              </a:rPr>
              <a:t> the message queues are used to establish the Inter task communication.</a:t>
            </a:r>
            <a:br>
              <a:rPr lang="en-US" sz="6400" dirty="0">
                <a:latin typeface="Arial" panose="020B0604020202020204" pitchFamily="34" charset="0"/>
                <a:cs typeface="Arial" panose="020B0604020202020204" pitchFamily="34" charset="0"/>
              </a:rPr>
            </a:br>
            <a:r>
              <a:rPr lang="en-US" sz="6400" b="1" dirty="0">
                <a:latin typeface="Arial" panose="020B0604020202020204" pitchFamily="34" charset="0"/>
                <a:cs typeface="Arial" panose="020B0604020202020204" pitchFamily="34" charset="0"/>
              </a:rPr>
              <a:t>5.Mailbox</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message queue with a length of 1 is called as mailbox.</a:t>
            </a:r>
          </a:p>
          <a:p>
            <a:pPr marL="0" indent="0">
              <a:lnSpc>
                <a:spcPct val="120000"/>
              </a:lnSpc>
              <a:buNone/>
            </a:pPr>
            <a:r>
              <a:rPr lang="en-US" sz="6400" b="1" dirty="0">
                <a:latin typeface="Arial" panose="020B0604020202020204" pitchFamily="34" charset="0"/>
                <a:cs typeface="Arial" panose="020B0604020202020204" pitchFamily="34" charset="0"/>
              </a:rPr>
              <a:t>6.Pipe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Pipes are kernel objects that provide unstructured data exchange and facilitate synchronization among tasks. </a:t>
            </a:r>
          </a:p>
          <a:p>
            <a:pPr marL="0" indent="0">
              <a:buNone/>
            </a:pPr>
            <a:endParaRPr lang="en-US" dirty="0"/>
          </a:p>
        </p:txBody>
      </p:sp>
      <p:sp>
        <p:nvSpPr>
          <p:cNvPr id="4" name="Rectangle 1">
            <a:extLst>
              <a:ext uri="{FF2B5EF4-FFF2-40B4-BE49-F238E27FC236}">
                <a16:creationId xmlns:a16="http://schemas.microsoft.com/office/drawing/2014/main" id="{8663E6D9-425F-44BC-FDC9-498F69E81F47}"/>
              </a:ext>
            </a:extLst>
          </p:cNvPr>
          <p:cNvSpPr>
            <a:spLocks noChangeArrowheads="1"/>
          </p:cNvSpPr>
          <p:nvPr/>
        </p:nvSpPr>
        <p:spPr bwMode="auto">
          <a:xfrm>
            <a:off x="4571967" y="900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00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064A-7EB9-0315-524B-F5CE96284050}"/>
              </a:ext>
            </a:extLst>
          </p:cNvPr>
          <p:cNvSpPr>
            <a:spLocks noGrp="1"/>
          </p:cNvSpPr>
          <p:nvPr>
            <p:ph type="title"/>
          </p:nvPr>
        </p:nvSpPr>
        <p:spPr>
          <a:xfrm>
            <a:off x="628650" y="365129"/>
            <a:ext cx="7886700" cy="701671"/>
          </a:xfrm>
        </p:spPr>
        <p:txBody>
          <a:bodyPr/>
          <a:lstStyle/>
          <a:p>
            <a:r>
              <a:rPr lang="en-US" sz="4100" b="1" dirty="0">
                <a:solidFill>
                  <a:srgbClr val="002060"/>
                </a:solidFill>
              </a:rPr>
              <a:t>RTOS-aware Debugging</a:t>
            </a:r>
          </a:p>
        </p:txBody>
      </p:sp>
      <p:sp>
        <p:nvSpPr>
          <p:cNvPr id="3" name="Content Placeholder 2">
            <a:extLst>
              <a:ext uri="{FF2B5EF4-FFF2-40B4-BE49-F238E27FC236}">
                <a16:creationId xmlns:a16="http://schemas.microsoft.com/office/drawing/2014/main" id="{E148B141-34DE-60FF-BED5-38F09E5482BB}"/>
              </a:ext>
            </a:extLst>
          </p:cNvPr>
          <p:cNvSpPr>
            <a:spLocks noGrp="1"/>
          </p:cNvSpPr>
          <p:nvPr>
            <p:ph idx="1"/>
          </p:nvPr>
        </p:nvSpPr>
        <p:spPr>
          <a:xfrm>
            <a:off x="76200" y="1066800"/>
            <a:ext cx="8991600" cy="5791200"/>
          </a:xfrm>
        </p:spPr>
        <p:txBody>
          <a:bodyPr>
            <a:normAutofit fontScale="85000" lnSpcReduction="20000"/>
          </a:bodyPr>
          <a:lstStyle/>
          <a:p>
            <a:pPr marL="0" indent="0" algn="l">
              <a:lnSpc>
                <a:spcPct val="120000"/>
              </a:lnSpc>
              <a:buNone/>
            </a:pPr>
            <a:r>
              <a:rPr lang="en-US" sz="1800" b="0" i="0" u="none" strike="noStrike" baseline="0" dirty="0">
                <a:latin typeface="Arial" panose="020B0604020202020204" pitchFamily="34" charset="0"/>
                <a:cs typeface="Arial" panose="020B0604020202020204" pitchFamily="34" charset="0"/>
              </a:rPr>
              <a:t>With traditional debugging setups used for bare-metal (for example, no OS) coding, there was only one stack to observe. Since the programming model was a single super loop with some interrupts, this wasn't much of a problem. At any point in time, the state of the system could be discerned by the following:</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function the </a:t>
            </a:r>
            <a:r>
              <a:rPr lang="en-US" sz="1500" b="1" i="0" u="none" strike="noStrike" baseline="0" dirty="0">
                <a:latin typeface="Arial" panose="020B0604020202020204" pitchFamily="34" charset="0"/>
                <a:cs typeface="Arial" panose="020B0604020202020204" pitchFamily="34" charset="0"/>
              </a:rPr>
              <a:t>program counter </a:t>
            </a:r>
            <a:r>
              <a:rPr lang="en-US" sz="1500" b="0" i="0" u="none" strike="noStrike" baseline="0" dirty="0">
                <a:latin typeface="Arial" panose="020B0604020202020204" pitchFamily="34" charset="0"/>
                <a:cs typeface="Arial" panose="020B0604020202020204" pitchFamily="34" charset="0"/>
              </a:rPr>
              <a:t>(</a:t>
            </a:r>
            <a:r>
              <a:rPr lang="en-US" sz="1500" b="1" i="0" u="none" strike="noStrike" baseline="0" dirty="0">
                <a:latin typeface="Arial" panose="020B0604020202020204" pitchFamily="34" charset="0"/>
                <a:cs typeface="Arial" panose="020B0604020202020204" pitchFamily="34" charset="0"/>
              </a:rPr>
              <a:t>PC</a:t>
            </a:r>
            <a:r>
              <a:rPr lang="en-US" sz="1500" b="0" i="0" u="none" strike="noStrike" baseline="0" dirty="0">
                <a:latin typeface="Arial" panose="020B0604020202020204" pitchFamily="34" charset="0"/>
                <a:cs typeface="Arial" panose="020B0604020202020204" pitchFamily="34" charset="0"/>
              </a:rPr>
              <a:t>) was in</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interrupts were active</a:t>
            </a:r>
          </a:p>
          <a:p>
            <a:pPr lvl="1">
              <a:lnSpc>
                <a:spcPct val="12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20000"/>
              </a:lnSpc>
            </a:pPr>
            <a:r>
              <a:rPr lang="en-US" sz="1500" b="0" i="0" u="none" strike="noStrike" baseline="0" dirty="0">
                <a:latin typeface="Arial" panose="020B0604020202020204" pitchFamily="34" charset="0"/>
                <a:cs typeface="Arial" panose="020B0604020202020204" pitchFamily="34" charset="0"/>
              </a:rPr>
              <a:t>Observing/unwinding the stack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With an RTOS-based system, the basic approach is very similar, but the programming model is extended to include multiple tasks running in </a:t>
            </a:r>
            <a:r>
              <a:rPr lang="en-US" sz="1800" b="0" i="1" u="none" strike="noStrike" baseline="0" dirty="0">
                <a:latin typeface="Arial" panose="020B0604020202020204" pitchFamily="34" charset="0"/>
                <a:cs typeface="Arial" panose="020B0604020202020204" pitchFamily="34" charset="0"/>
              </a:rPr>
              <a:t>parallel</a:t>
            </a:r>
            <a:r>
              <a:rPr lang="en-US" sz="1800" b="0" i="0" u="none" strike="noStrike" baseline="0" dirty="0">
                <a:latin typeface="Arial" panose="020B0604020202020204" pitchFamily="34" charset="0"/>
                <a:cs typeface="Arial" panose="020B0604020202020204" pitchFamily="34" charset="0"/>
              </a:rPr>
              <a:t>. </a:t>
            </a:r>
            <a:r>
              <a:rPr lang="en-US" sz="1800" b="1" i="0" u="none" strike="noStrike" baseline="0" dirty="0">
                <a:solidFill>
                  <a:srgbClr val="FF0000"/>
                </a:solidFill>
                <a:latin typeface="Arial" panose="020B0604020202020204" pitchFamily="34" charset="0"/>
                <a:cs typeface="Arial" panose="020B0604020202020204" pitchFamily="34" charset="0"/>
              </a:rPr>
              <a:t>Remember, each task is effectively an isolated infinite loop. Since each task has its own stack and can be in different operating states, some additional information is required to discern the overall system state:</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the current operational state of each task</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task and function the PC was in</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interrupts are active</a:t>
            </a:r>
          </a:p>
          <a:p>
            <a:pPr lvl="1">
              <a:lnSpc>
                <a:spcPct val="11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10000"/>
              </a:lnSpc>
            </a:pPr>
            <a:r>
              <a:rPr lang="en-US" sz="1500" b="0" i="0" u="none" strike="noStrike" baseline="0" dirty="0">
                <a:latin typeface="Arial" panose="020B0604020202020204" pitchFamily="34" charset="0"/>
                <a:cs typeface="Arial" panose="020B0604020202020204" pitchFamily="34" charset="0"/>
              </a:rPr>
              <a:t>Observing/unwinding the stack of each task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Due to the constrained nature of embedded systems, stack usage is often a concern because of the limited RAM of MCUs. In a bare-metal application, there is only one stack. In an RTOS application, each task has its own stack, which means we have more to monitor. Using a debugging system that provides RTOS-aware stack information helps to quickly evaluate the stack usage of each task in the system.</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Monitoring the worst-case performance of the event response is also a critical aspect of </a:t>
            </a:r>
            <a:r>
              <a:rPr lang="en-US" sz="1800" b="0" i="0" u="none" strike="noStrike" baseline="0" dirty="0" err="1">
                <a:latin typeface="Arial" panose="020B0604020202020204" pitchFamily="34" charset="0"/>
                <a:cs typeface="Arial" panose="020B0604020202020204" pitchFamily="34" charset="0"/>
              </a:rPr>
              <a:t>realtime</a:t>
            </a:r>
            <a:r>
              <a:rPr lang="en-US" sz="1800" b="0" i="0" u="none" strike="noStrike" baseline="0" dirty="0">
                <a:latin typeface="Arial" panose="020B0604020202020204" pitchFamily="34" charset="0"/>
                <a:cs typeface="Arial" panose="020B0604020202020204" pitchFamily="34" charset="0"/>
              </a:rPr>
              <a:t> systems development. We must ensure that the system will respond to critical events in a timely manner. To help with all Above we use </a:t>
            </a:r>
            <a:r>
              <a:rPr lang="en-US" sz="1800" b="1" i="0" u="none" strike="noStrike" baseline="0" dirty="0">
                <a:solidFill>
                  <a:srgbClr val="FF0000"/>
                </a:solidFill>
                <a:latin typeface="Arial" panose="020B0604020202020204" pitchFamily="34" charset="0"/>
                <a:cs typeface="Arial" panose="020B0604020202020204" pitchFamily="34" charset="0"/>
              </a:rPr>
              <a:t>SEGGER SYSTEMVIEW to get detailed insights of Task.</a:t>
            </a:r>
            <a:endParaRPr 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60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378" y="661308"/>
            <a:ext cx="788289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Hard RTS</a:t>
            </a:r>
          </a:p>
        </p:txBody>
      </p:sp>
      <p:sp>
        <p:nvSpPr>
          <p:cNvPr id="3" name="object 3"/>
          <p:cNvSpPr txBox="1"/>
          <p:nvPr/>
        </p:nvSpPr>
        <p:spPr>
          <a:xfrm>
            <a:off x="456136" y="1484412"/>
            <a:ext cx="8535671" cy="4427238"/>
          </a:xfrm>
          <a:prstGeom prst="rect">
            <a:avLst/>
          </a:prstGeom>
        </p:spPr>
        <p:txBody>
          <a:bodyPr vert="horz" wrap="square" lIns="0" tIns="122555" rIns="0" bIns="0" rtlCol="0">
            <a:spAutoFit/>
          </a:bodyPr>
          <a:lstStyle/>
          <a:p>
            <a:pPr marL="329557" indent="-316857">
              <a:spcBef>
                <a:spcPts val="965"/>
              </a:spcBef>
              <a:buClr>
                <a:srgbClr val="956605"/>
              </a:buClr>
              <a:buChar char="•"/>
              <a:tabLst>
                <a:tab pos="329557" algn="l"/>
              </a:tabLst>
            </a:pPr>
            <a:r>
              <a:rPr lang="en-US" sz="2400" dirty="0">
                <a:latin typeface="Arial" panose="020B0604020202020204" pitchFamily="34" charset="0"/>
                <a:cs typeface="Arial" panose="020B0604020202020204" pitchFamily="34" charset="0"/>
              </a:rPr>
              <a:t>Utility measurement in hard real-time systems evaluates how well the system performs in meeting its deadlines and fulfilling its intended purpose. </a:t>
            </a:r>
          </a:p>
          <a:p>
            <a:pPr marL="329557" indent="-316857">
              <a:spcBef>
                <a:spcPts val="965"/>
              </a:spcBef>
              <a:buClr>
                <a:srgbClr val="956605"/>
              </a:buClr>
              <a:buChar char="•"/>
              <a:tabLst>
                <a:tab pos="329557" algn="l"/>
              </a:tabLst>
            </a:pPr>
            <a:r>
              <a:rPr lang="en-US" sz="2400" dirty="0">
                <a:latin typeface="Arial" panose="020B0604020202020204" pitchFamily="34" charset="0"/>
                <a:cs typeface="Arial" panose="020B0604020202020204" pitchFamily="34" charset="0"/>
              </a:rPr>
              <a:t>Utility Function is </a:t>
            </a:r>
            <a:r>
              <a:rPr sz="2400" dirty="0">
                <a:latin typeface="Arial" panose="020B0604020202020204" pitchFamily="34" charset="0"/>
                <a:cs typeface="Arial" panose="020B0604020202020204" pitchFamily="34" charset="0"/>
              </a:rPr>
              <a:t>Binary</a:t>
            </a:r>
            <a:r>
              <a:rPr lang="en-US" sz="2400" spc="475" dirty="0">
                <a:latin typeface="Arial" panose="020B0604020202020204" pitchFamily="34" charset="0"/>
                <a:cs typeface="Arial" panose="020B0604020202020204" pitchFamily="34" charset="0"/>
              </a:rPr>
              <a:t> </a:t>
            </a:r>
            <a:r>
              <a:rPr sz="2400" spc="45" dirty="0">
                <a:latin typeface="Arial" panose="020B0604020202020204" pitchFamily="34" charset="0"/>
                <a:cs typeface="Arial" panose="020B0604020202020204" pitchFamily="34" charset="0"/>
              </a:rPr>
              <a:t>Set</a:t>
            </a:r>
            <a:r>
              <a:rPr lang="en-US" sz="2400" dirty="0">
                <a:latin typeface="Arial" panose="020B0604020202020204" pitchFamily="34" charset="0"/>
                <a:cs typeface="Arial" panose="020B0604020202020204" pitchFamily="34" charset="0"/>
              </a:rPr>
              <a:t> </a:t>
            </a:r>
            <a:r>
              <a:rPr sz="2000" spc="425" dirty="0">
                <a:latin typeface="Arial" panose="020B0604020202020204" pitchFamily="34" charset="0"/>
                <a:cs typeface="Arial" panose="020B0604020202020204" pitchFamily="34" charset="0"/>
              </a:rPr>
              <a:t>{1,0}</a:t>
            </a:r>
            <a:r>
              <a:rPr lang="en-US" sz="2000" spc="425"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400" dirty="0">
                <a:latin typeface="Arial" panose="020B0604020202020204" pitchFamily="34" charset="0"/>
                <a:cs typeface="Arial" panose="020B0604020202020204" pitchFamily="34" charset="0"/>
              </a:rPr>
              <a:t>In hard real-time systems, a task’s utility is often binary:</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latin typeface="Arial" panose="020B0604020202020204" pitchFamily="34" charset="0"/>
                <a:cs typeface="Arial" panose="020B0604020202020204" pitchFamily="34" charset="0"/>
              </a:rPr>
              <a:t>High Utility (1): If the task completes within its deadline.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latin typeface="Arial" panose="020B0604020202020204" pitchFamily="34" charset="0"/>
                <a:cs typeface="Arial" panose="020B0604020202020204" pitchFamily="34" charset="0"/>
              </a:rPr>
              <a:t>Zero Utility (0): If the task misses its deadline.</a:t>
            </a:r>
          </a:p>
          <a:p>
            <a:pPr marL="0" marR="0" lvl="0" indent="0" algn="l" defTabSz="914400" rtl="0" eaLnBrk="0" fontAlgn="base" latinLnBrk="0" hangingPunct="0">
              <a:lnSpc>
                <a:spcPct val="100000"/>
              </a:lnSpc>
              <a:spcBef>
                <a:spcPct val="0"/>
              </a:spcBef>
              <a:spcAft>
                <a:spcPct val="0"/>
              </a:spcAft>
              <a:buClrTx/>
              <a:buSzTx/>
              <a:tabLst/>
            </a:pPr>
            <a:endParaRPr lang="en-US" altLang="en-US" sz="24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400" b="1" dirty="0">
                <a:latin typeface="Arial" panose="020B0604020202020204" pitchFamily="34" charset="0"/>
                <a:cs typeface="Arial" panose="020B0604020202020204" pitchFamily="34" charset="0"/>
              </a:rPr>
              <a:t>This reflects the critical nature of hard deadlines. </a:t>
            </a:r>
            <a:endParaRPr lang="en-US" sz="2400" b="1" dirty="0">
              <a:latin typeface="Arial" panose="020B0604020202020204" pitchFamily="34" charset="0"/>
              <a:cs typeface="Arial" panose="020B0604020202020204" pitchFamily="34" charset="0"/>
            </a:endParaRPr>
          </a:p>
          <a:p>
            <a:pPr marL="331462" marR="5080" indent="-319397" algn="just">
              <a:lnSpc>
                <a:spcPct val="105000"/>
              </a:lnSpc>
              <a:spcBef>
                <a:spcPts val="844"/>
              </a:spcBef>
              <a:buChar char="•"/>
              <a:tabLst>
                <a:tab pos="331462" algn="l"/>
                <a:tab pos="334637" algn="l"/>
              </a:tabLst>
            </a:pPr>
            <a:r>
              <a:rPr sz="2400" dirty="0">
                <a:latin typeface="Arial" panose="020B0604020202020204" pitchFamily="34" charset="0"/>
                <a:cs typeface="Arial" panose="020B0604020202020204" pitchFamily="34" charset="0"/>
              </a:rPr>
              <a:t>Inco</a:t>
            </a:r>
            <a:r>
              <a:rPr lang="en-US" sz="2400" dirty="0">
                <a:latin typeface="Arial" panose="020B0604020202020204" pitchFamily="34" charset="0"/>
                <a:cs typeface="Arial" panose="020B0604020202020204" pitchFamily="34" charset="0"/>
              </a:rPr>
              <a:t>m</a:t>
            </a:r>
            <a:r>
              <a:rPr sz="2400" dirty="0">
                <a:latin typeface="Arial" panose="020B0604020202020204" pitchFamily="34" charset="0"/>
                <a:cs typeface="Arial" panose="020B0604020202020204" pitchFamily="34" charset="0"/>
              </a:rPr>
              <a:t>ing</a:t>
            </a:r>
            <a:r>
              <a:rPr lang="en-US" sz="2400" spc="6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mi</a:t>
            </a:r>
            <a:r>
              <a:rPr sz="2400" dirty="0">
                <a:latin typeface="Arial" panose="020B0604020202020204" pitchFamily="34" charset="0"/>
                <a:cs typeface="Arial" panose="020B0604020202020204" pitchFamily="34" charset="0"/>
              </a:rPr>
              <a:t>ssile</a:t>
            </a:r>
            <a:r>
              <a:rPr sz="2400" spc="491" dirty="0">
                <a:latin typeface="Arial" panose="020B0604020202020204" pitchFamily="34" charset="0"/>
                <a:cs typeface="Arial" panose="020B0604020202020204" pitchFamily="34" charset="0"/>
              </a:rPr>
              <a:t> </a:t>
            </a:r>
            <a:r>
              <a:rPr sz="2400" spc="55" dirty="0">
                <a:latin typeface="Arial" panose="020B0604020202020204" pitchFamily="34" charset="0"/>
                <a:cs typeface="Arial" panose="020B0604020202020204" pitchFamily="34" charset="0"/>
              </a:rPr>
              <a:t>is</a:t>
            </a:r>
            <a:r>
              <a:rPr sz="2400" spc="27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intercepted</a:t>
            </a:r>
            <a:r>
              <a:rPr sz="2400" spc="74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by</a:t>
            </a:r>
            <a:r>
              <a:rPr sz="2400" spc="440" dirty="0">
                <a:latin typeface="Arial" panose="020B0604020202020204" pitchFamily="34" charset="0"/>
                <a:cs typeface="Arial" panose="020B0604020202020204" pitchFamily="34" charset="0"/>
              </a:rPr>
              <a:t> </a:t>
            </a:r>
            <a:r>
              <a:rPr sz="2400" spc="71" dirty="0">
                <a:latin typeface="Arial" panose="020B0604020202020204" pitchFamily="34" charset="0"/>
                <a:cs typeface="Arial" panose="020B0604020202020204" pitchFamily="34" charset="0"/>
              </a:rPr>
              <a:t>an</a:t>
            </a:r>
            <a:r>
              <a:rPr sz="2400" spc="39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anti-</a:t>
            </a:r>
            <a:r>
              <a:rPr lang="en-US" sz="2400" spc="-11" dirty="0">
                <a:latin typeface="Arial" panose="020B0604020202020204" pitchFamily="34" charset="0"/>
                <a:cs typeface="Arial" panose="020B0604020202020204" pitchFamily="34" charset="0"/>
              </a:rPr>
              <a:t>m</a:t>
            </a:r>
            <a:r>
              <a:rPr sz="2400" spc="-11" dirty="0">
                <a:latin typeface="Arial" panose="020B0604020202020204" pitchFamily="34" charset="0"/>
                <a:cs typeface="Arial" panose="020B0604020202020204" pitchFamily="34" charset="0"/>
              </a:rPr>
              <a:t>issile </a:t>
            </a:r>
            <a:r>
              <a:rPr lang="en-US" sz="2400" spc="-11" dirty="0">
                <a:latin typeface="Arial" panose="020B0604020202020204" pitchFamily="34" charset="0"/>
                <a:cs typeface="Arial" panose="020B0604020202020204" pitchFamily="34" charset="0"/>
              </a:rPr>
              <a:t>system</a:t>
            </a:r>
            <a:r>
              <a:rPr sz="2400" spc="62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fro</a:t>
            </a:r>
            <a:r>
              <a:rPr lang="en-US" sz="2400" dirty="0">
                <a:latin typeface="Arial" panose="020B0604020202020204" pitchFamily="34" charset="0"/>
                <a:cs typeface="Arial" panose="020B0604020202020204" pitchFamily="34" charset="0"/>
              </a:rPr>
              <a:t>m</a:t>
            </a:r>
            <a:r>
              <a:rPr sz="2400" spc="6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its</a:t>
            </a:r>
            <a:r>
              <a:rPr sz="2400" spc="445" dirty="0">
                <a:latin typeface="Arial" panose="020B0604020202020204" pitchFamily="34" charset="0"/>
                <a:cs typeface="Arial" panose="020B0604020202020204" pitchFamily="34" charset="0"/>
              </a:rPr>
              <a:t> </a:t>
            </a:r>
            <a:r>
              <a:rPr sz="2400" spc="51" dirty="0">
                <a:latin typeface="Arial" panose="020B0604020202020204" pitchFamily="34" charset="0"/>
                <a:cs typeface="Arial" panose="020B0604020202020204" pitchFamily="34" charset="0"/>
              </a:rPr>
              <a:t>target</a:t>
            </a:r>
            <a:r>
              <a:rPr sz="2400" spc="571" dirty="0">
                <a:latin typeface="Arial" panose="020B0604020202020204" pitchFamily="34" charset="0"/>
                <a:cs typeface="Arial" panose="020B0604020202020204" pitchFamily="34" charset="0"/>
              </a:rPr>
              <a:t> </a:t>
            </a:r>
            <a:r>
              <a:rPr sz="2400" spc="65" dirty="0">
                <a:latin typeface="Arial" panose="020B0604020202020204" pitchFamily="34" charset="0"/>
                <a:cs typeface="Arial" panose="020B0604020202020204" pitchFamily="34" charset="0"/>
              </a:rPr>
              <a:t>when</a:t>
            </a:r>
            <a:r>
              <a:rPr sz="2400" spc="611"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it</a:t>
            </a:r>
            <a:r>
              <a:rPr sz="2400" spc="491"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sz="2400" spc="52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only</a:t>
            </a:r>
            <a:r>
              <a:rPr sz="2400" spc="605" dirty="0">
                <a:latin typeface="Arial" panose="020B0604020202020204" pitchFamily="34" charset="0"/>
                <a:cs typeface="Arial" panose="020B0604020202020204" pitchFamily="34" charset="0"/>
              </a:rPr>
              <a:t> </a:t>
            </a:r>
            <a:r>
              <a:rPr sz="2400" spc="91" dirty="0">
                <a:latin typeface="Arial" panose="020B0604020202020204" pitchFamily="34" charset="0"/>
                <a:cs typeface="Arial" panose="020B0604020202020204" pitchFamily="34" charset="0"/>
              </a:rPr>
              <a:t>20</a:t>
            </a:r>
            <a:r>
              <a:rPr sz="2400" spc="525" dirty="0">
                <a:latin typeface="Arial" panose="020B0604020202020204" pitchFamily="34" charset="0"/>
                <a:cs typeface="Arial" panose="020B0604020202020204" pitchFamily="34" charset="0"/>
              </a:rPr>
              <a:t> </a:t>
            </a:r>
            <a:r>
              <a:rPr lang="en-US" sz="2400" spc="-11" dirty="0">
                <a:latin typeface="Arial" panose="020B0604020202020204" pitchFamily="34" charset="0"/>
                <a:cs typeface="Arial" panose="020B0604020202020204" pitchFamily="34" charset="0"/>
              </a:rPr>
              <a:t>m</a:t>
            </a:r>
            <a:r>
              <a:rPr sz="2400" spc="-11" dirty="0">
                <a:latin typeface="Arial" panose="020B0604020202020204" pitchFamily="34" charset="0"/>
                <a:cs typeface="Arial" panose="020B0604020202020204" pitchFamily="34" charset="0"/>
              </a:rPr>
              <a:t>eters </a:t>
            </a:r>
            <a:r>
              <a:rPr sz="2400" spc="-20" dirty="0">
                <a:latin typeface="Arial" panose="020B0604020202020204" pitchFamily="34" charset="0"/>
                <a:cs typeface="Arial" panose="020B0604020202020204" pitchFamily="34" charset="0"/>
              </a:rPr>
              <a:t>away</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0"/>
            <a:ext cx="2287905" cy="706605"/>
          </a:xfrm>
          <a:prstGeom prst="rect">
            <a:avLst/>
          </a:prstGeom>
        </p:spPr>
        <p:txBody>
          <a:bodyPr vert="horz" wrap="square" lIns="0" tIns="13971" rIns="0" bIns="0" rtlCol="0" anchor="ctr">
            <a:spAutoFit/>
          </a:bodyPr>
          <a:lstStyle/>
          <a:p>
            <a:pPr marL="12700">
              <a:lnSpc>
                <a:spcPct val="100000"/>
              </a:lnSpc>
              <a:spcBef>
                <a:spcPts val="111"/>
              </a:spcBef>
            </a:pPr>
            <a:r>
              <a:rPr lang="en-US" sz="4500" b="1" dirty="0">
                <a:solidFill>
                  <a:srgbClr val="002060"/>
                </a:solidFill>
              </a:rPr>
              <a:t>Syllabus</a:t>
            </a:r>
            <a:endParaRPr sz="4500" b="1" dirty="0">
              <a:solidFill>
                <a:srgbClr val="002060"/>
              </a:solidFill>
            </a:endParaRPr>
          </a:p>
        </p:txBody>
      </p:sp>
      <p:sp>
        <p:nvSpPr>
          <p:cNvPr id="5" name="TextBox 4">
            <a:extLst>
              <a:ext uri="{FF2B5EF4-FFF2-40B4-BE49-F238E27FC236}">
                <a16:creationId xmlns:a16="http://schemas.microsoft.com/office/drawing/2014/main" id="{538241D8-413A-F864-9B48-FBCFA147349F}"/>
              </a:ext>
            </a:extLst>
          </p:cNvPr>
          <p:cNvSpPr txBox="1"/>
          <p:nvPr/>
        </p:nvSpPr>
        <p:spPr>
          <a:xfrm>
            <a:off x="152400" y="706604"/>
            <a:ext cx="8763000" cy="6151395"/>
          </a:xfrm>
          <a:prstGeom prst="rect">
            <a:avLst/>
          </a:prstGeom>
          <a:noFill/>
        </p:spPr>
        <p:txBody>
          <a:bodyPr wrap="square" numCol="2">
            <a:spAutoFit/>
          </a:bodyPr>
          <a:lstStyle/>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What are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Characteristics of Real-Time Systems: Timing Constraints, Determinism, Predictability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Types of Real-Time Systems: Hard Real-Time, Soft Real-Time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Challenges in Real-Time System Design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Overview of Real-Time Operating System (RTOS) Components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Management: Task States, Task Scheduling, Context Switching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Memory Management and Resource Allocation </a:t>
            </a: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Partitioning and Priority Assignment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Deadline Analysis and Task Timing Requirements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Resource Management and Allocation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Fault Tolerance and Error Handling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Preemptive vs Non-Preemptive Scheduling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Scheduling Policies: Rate Monotonic (RM), Earliest Deadline First (EDF), Fixed Priority, Dynamic Priority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Analysis of Scheduling Algorithms: Response Time Analysis, Worst-Case Execution Time (WCET)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Introduction to Interrupts in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Priority-Based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Latency and Response Time Analysis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Service Routines (ISRs) and Deferred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Inter-Task Communication and Synchronization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Message Passing: Queues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Shared Memory and Memory-Mapped I/O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Semaphores, Mutexes, and Critical Sections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722312" y="76200"/>
            <a:ext cx="76993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Soft RTS</a:t>
            </a:r>
          </a:p>
        </p:txBody>
      </p:sp>
      <p:sp>
        <p:nvSpPr>
          <p:cNvPr id="21" name="object 21"/>
          <p:cNvSpPr txBox="1"/>
          <p:nvPr/>
        </p:nvSpPr>
        <p:spPr>
          <a:xfrm>
            <a:off x="343426" y="1780961"/>
            <a:ext cx="8078261" cy="1504899"/>
          </a:xfrm>
          <a:prstGeom prst="rect">
            <a:avLst/>
          </a:prstGeom>
        </p:spPr>
        <p:txBody>
          <a:bodyPr vert="horz" wrap="square" lIns="0" tIns="139065" rIns="0" bIns="0" rtlCol="0">
            <a:spAutoFit/>
          </a:bodyPr>
          <a:lstStyle/>
          <a:p>
            <a:pPr marL="328286" indent="-315587">
              <a:spcBef>
                <a:spcPts val="1095"/>
              </a:spcBef>
              <a:buClr>
                <a:srgbClr val="956605"/>
              </a:buClr>
              <a:buChar char="•"/>
              <a:tabLst>
                <a:tab pos="328286" algn="l"/>
              </a:tabLst>
            </a:pPr>
            <a:r>
              <a:rPr sz="2400" dirty="0">
                <a:latin typeface="Arial" panose="020B0604020202020204" pitchFamily="34" charset="0"/>
                <a:cs typeface="Arial" panose="020B0604020202020204" pitchFamily="34" charset="0"/>
              </a:rPr>
              <a:t>Lateness</a:t>
            </a:r>
            <a:r>
              <a:rPr sz="2400" spc="105" dirty="0">
                <a:latin typeface="Arial" panose="020B0604020202020204" pitchFamily="34" charset="0"/>
                <a:cs typeface="Arial" panose="020B0604020202020204" pitchFamily="34" charset="0"/>
              </a:rPr>
              <a:t> </a:t>
            </a:r>
            <a:r>
              <a:rPr sz="2400" spc="-805" dirty="0">
                <a:latin typeface="Arial" panose="020B0604020202020204" pitchFamily="34" charset="0"/>
                <a:cs typeface="Arial" panose="020B0604020202020204" pitchFamily="34" charset="0"/>
              </a:rPr>
              <a:t>==</a:t>
            </a:r>
            <a:r>
              <a:rPr sz="2400" spc="17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Co</a:t>
            </a:r>
            <a:r>
              <a:rPr lang="en-US" sz="2400" dirty="0">
                <a:latin typeface="Arial" panose="020B0604020202020204" pitchFamily="34" charset="0"/>
                <a:cs typeface="Arial" panose="020B0604020202020204" pitchFamily="34" charset="0"/>
              </a:rPr>
              <a:t>m</a:t>
            </a:r>
            <a:r>
              <a:rPr sz="2400" dirty="0">
                <a:latin typeface="Arial" panose="020B0604020202020204" pitchFamily="34" charset="0"/>
                <a:cs typeface="Arial" panose="020B0604020202020204" pitchFamily="34" charset="0"/>
              </a:rPr>
              <a:t>pletion</a:t>
            </a:r>
            <a:r>
              <a:rPr sz="2400" spc="285" dirty="0">
                <a:latin typeface="Arial" panose="020B0604020202020204" pitchFamily="34" charset="0"/>
                <a:cs typeface="Arial" panose="020B0604020202020204" pitchFamily="34" charset="0"/>
              </a:rPr>
              <a:t> </a:t>
            </a:r>
            <a:r>
              <a:rPr sz="2400" spc="-35" dirty="0">
                <a:latin typeface="Arial" panose="020B0604020202020204" pitchFamily="34" charset="0"/>
                <a:cs typeface="Arial" panose="020B0604020202020204" pitchFamily="34" charset="0"/>
              </a:rPr>
              <a:t>T</a:t>
            </a:r>
            <a:r>
              <a:rPr lang="en-US" sz="2400" spc="-35" dirty="0">
                <a:latin typeface="Arial" panose="020B0604020202020204" pitchFamily="34" charset="0"/>
                <a:cs typeface="Arial" panose="020B0604020202020204" pitchFamily="34" charset="0"/>
              </a:rPr>
              <a:t>im</a:t>
            </a:r>
            <a:r>
              <a:rPr sz="2400" spc="-35" dirty="0">
                <a:latin typeface="Arial" panose="020B0604020202020204" pitchFamily="34" charset="0"/>
                <a:cs typeface="Arial" panose="020B0604020202020204" pitchFamily="34" charset="0"/>
              </a:rPr>
              <a:t>e</a:t>
            </a:r>
            <a:r>
              <a:rPr sz="2400" spc="2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t>
            </a:r>
            <a:r>
              <a:rPr sz="2400" spc="151" dirty="0">
                <a:latin typeface="Arial" panose="020B0604020202020204" pitchFamily="34" charset="0"/>
                <a:cs typeface="Arial" panose="020B0604020202020204" pitchFamily="34" charset="0"/>
              </a:rPr>
              <a:t> </a:t>
            </a:r>
            <a:r>
              <a:rPr sz="2400" spc="40" dirty="0">
                <a:latin typeface="Arial" panose="020B0604020202020204" pitchFamily="34" charset="0"/>
                <a:cs typeface="Arial" panose="020B0604020202020204" pitchFamily="34" charset="0"/>
              </a:rPr>
              <a:t>Deadline</a:t>
            </a:r>
            <a:endParaRPr sz="2400" dirty="0">
              <a:latin typeface="Arial" panose="020B0604020202020204" pitchFamily="34" charset="0"/>
              <a:cs typeface="Arial" panose="020B0604020202020204" pitchFamily="34" charset="0"/>
            </a:endParaRPr>
          </a:p>
          <a:p>
            <a:pPr marL="333366" indent="-320667">
              <a:spcBef>
                <a:spcPts val="995"/>
              </a:spcBef>
              <a:buClr>
                <a:srgbClr val="956605"/>
              </a:buClr>
              <a:buChar char="•"/>
              <a:tabLst>
                <a:tab pos="333366" algn="l"/>
              </a:tabLst>
            </a:pPr>
            <a:r>
              <a:rPr sz="2400" dirty="0">
                <a:latin typeface="Arial" panose="020B0604020202020204" pitchFamily="34" charset="0"/>
                <a:cs typeface="Arial" panose="020B0604020202020204" pitchFamily="34" charset="0"/>
              </a:rPr>
              <a:t>Tardiness</a:t>
            </a:r>
            <a:r>
              <a:rPr sz="2400" spc="211" dirty="0">
                <a:latin typeface="Arial" panose="020B0604020202020204" pitchFamily="34" charset="0"/>
                <a:cs typeface="Arial" panose="020B0604020202020204" pitchFamily="34" charset="0"/>
              </a:rPr>
              <a:t> </a:t>
            </a:r>
            <a:r>
              <a:rPr sz="2400" spc="-805" dirty="0">
                <a:latin typeface="Arial" panose="020B0604020202020204" pitchFamily="34" charset="0"/>
                <a:cs typeface="Arial" panose="020B0604020202020204" pitchFamily="34" charset="0"/>
              </a:rPr>
              <a:t>==</a:t>
            </a:r>
            <a:r>
              <a:rPr sz="2400" spc="145" dirty="0">
                <a:latin typeface="Arial" panose="020B0604020202020204" pitchFamily="34" charset="0"/>
                <a:cs typeface="Arial" panose="020B0604020202020204" pitchFamily="34" charset="0"/>
              </a:rPr>
              <a:t> </a:t>
            </a:r>
            <a:r>
              <a:rPr sz="2400" spc="-11" dirty="0">
                <a:latin typeface="Arial" panose="020B0604020202020204" pitchFamily="34" charset="0"/>
                <a:cs typeface="Arial" panose="020B0604020202020204" pitchFamily="34" charset="0"/>
              </a:rPr>
              <a:t>MAX(</a:t>
            </a:r>
            <a:r>
              <a:rPr lang="en-US" sz="2400" spc="-11" dirty="0">
                <a:latin typeface="Arial" panose="020B0604020202020204" pitchFamily="34" charset="0"/>
                <a:cs typeface="Arial" panose="020B0604020202020204" pitchFamily="34" charset="0"/>
              </a:rPr>
              <a:t>0</a:t>
            </a:r>
            <a:r>
              <a:rPr sz="2400" spc="-11" dirty="0">
                <a:latin typeface="Arial" panose="020B0604020202020204" pitchFamily="34" charset="0"/>
                <a:cs typeface="Arial" panose="020B0604020202020204" pitchFamily="34" charset="0"/>
              </a:rPr>
              <a:t>,</a:t>
            </a:r>
            <a:r>
              <a:rPr sz="2400" spc="285" dirty="0">
                <a:latin typeface="Arial" panose="020B0604020202020204" pitchFamily="34" charset="0"/>
                <a:cs typeface="Arial" panose="020B0604020202020204" pitchFamily="34" charset="0"/>
              </a:rPr>
              <a:t> </a:t>
            </a:r>
            <a:r>
              <a:rPr sz="2400" spc="-11" dirty="0">
                <a:latin typeface="Arial" panose="020B0604020202020204" pitchFamily="34" charset="0"/>
                <a:cs typeface="Arial" panose="020B0604020202020204" pitchFamily="34" charset="0"/>
              </a:rPr>
              <a:t>Lateness)</a:t>
            </a:r>
            <a:endParaRPr sz="2400" dirty="0">
              <a:latin typeface="Arial" panose="020B0604020202020204" pitchFamily="34" charset="0"/>
              <a:cs typeface="Arial" panose="020B0604020202020204" pitchFamily="34" charset="0"/>
            </a:endParaRPr>
          </a:p>
          <a:p>
            <a:pPr marL="328286" indent="-315587">
              <a:spcBef>
                <a:spcPts val="995"/>
              </a:spcBef>
              <a:buClr>
                <a:srgbClr val="956605"/>
              </a:buClr>
              <a:buChar char="•"/>
              <a:tabLst>
                <a:tab pos="328286" algn="l"/>
              </a:tabLst>
            </a:pPr>
            <a:r>
              <a:rPr sz="2400" dirty="0">
                <a:latin typeface="Arial" panose="020B0604020202020204" pitchFamily="34" charset="0"/>
                <a:cs typeface="Arial" panose="020B0604020202020204" pitchFamily="34" charset="0"/>
              </a:rPr>
              <a:t>Earliness</a:t>
            </a:r>
            <a:r>
              <a:rPr sz="2400" spc="345" dirty="0">
                <a:latin typeface="Arial" panose="020B0604020202020204" pitchFamily="34" charset="0"/>
                <a:cs typeface="Arial" panose="020B0604020202020204" pitchFamily="34" charset="0"/>
              </a:rPr>
              <a:t> </a:t>
            </a:r>
            <a:r>
              <a:rPr sz="2400" spc="-805" dirty="0">
                <a:latin typeface="Arial" panose="020B0604020202020204" pitchFamily="34" charset="0"/>
                <a:cs typeface="Arial" panose="020B0604020202020204" pitchFamily="34" charset="0"/>
              </a:rPr>
              <a:t>==</a:t>
            </a:r>
            <a:r>
              <a:rPr sz="2400" spc="240" dirty="0">
                <a:latin typeface="Arial" panose="020B0604020202020204" pitchFamily="34" charset="0"/>
                <a:cs typeface="Arial" panose="020B0604020202020204" pitchFamily="34" charset="0"/>
              </a:rPr>
              <a:t> </a:t>
            </a:r>
            <a:r>
              <a:rPr sz="2400" spc="85" dirty="0">
                <a:latin typeface="Arial" panose="020B0604020202020204" pitchFamily="34" charset="0"/>
                <a:cs typeface="Arial" panose="020B0604020202020204" pitchFamily="34" charset="0"/>
              </a:rPr>
              <a:t>MAX(-</a:t>
            </a:r>
            <a:r>
              <a:rPr sz="2400" spc="60" dirty="0">
                <a:latin typeface="Arial" panose="020B0604020202020204" pitchFamily="34" charset="0"/>
                <a:cs typeface="Arial" panose="020B0604020202020204" pitchFamily="34" charset="0"/>
              </a:rPr>
              <a:t>Lateness,</a:t>
            </a:r>
            <a:r>
              <a:rPr sz="2400" spc="215" dirty="0">
                <a:latin typeface="Arial" panose="020B0604020202020204" pitchFamily="34" charset="0"/>
                <a:cs typeface="Arial" panose="020B0604020202020204" pitchFamily="34" charset="0"/>
              </a:rPr>
              <a:t> </a:t>
            </a:r>
            <a:r>
              <a:rPr sz="2400" spc="85" dirty="0">
                <a:latin typeface="Arial" panose="020B0604020202020204" pitchFamily="34" charset="0"/>
                <a:cs typeface="Arial" panose="020B0604020202020204" pitchFamily="34" charset="0"/>
              </a:rPr>
              <a:t>0)</a:t>
            </a:r>
            <a:endParaRPr sz="2400"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290CD10-AC85-9E13-CDB8-5E527A56507A}"/>
              </a:ext>
            </a:extLst>
          </p:cNvPr>
          <p:cNvPicPr>
            <a:picLocks noChangeAspect="1"/>
          </p:cNvPicPr>
          <p:nvPr/>
        </p:nvPicPr>
        <p:blipFill>
          <a:blip r:embed="rId2"/>
          <a:stretch>
            <a:fillRect/>
          </a:stretch>
        </p:blipFill>
        <p:spPr>
          <a:xfrm>
            <a:off x="0" y="3285860"/>
            <a:ext cx="9144000" cy="3274066"/>
          </a:xfrm>
          <a:prstGeom prst="rect">
            <a:avLst/>
          </a:prstGeom>
        </p:spPr>
      </p:pic>
      <p:sp>
        <p:nvSpPr>
          <p:cNvPr id="3" name="TextBox 2">
            <a:extLst>
              <a:ext uri="{FF2B5EF4-FFF2-40B4-BE49-F238E27FC236}">
                <a16:creationId xmlns:a16="http://schemas.microsoft.com/office/drawing/2014/main" id="{30C5265F-301F-EE6A-FEBB-A29432D633B9}"/>
              </a:ext>
            </a:extLst>
          </p:cNvPr>
          <p:cNvSpPr txBox="1"/>
          <p:nvPr/>
        </p:nvSpPr>
        <p:spPr>
          <a:xfrm>
            <a:off x="66675" y="838200"/>
            <a:ext cx="9067800" cy="707886"/>
          </a:xfrm>
          <a:prstGeom prst="rect">
            <a:avLst/>
          </a:prstGeom>
          <a:noFill/>
        </p:spPr>
        <p:txBody>
          <a:bodyPr wrap="square">
            <a:spAutoFit/>
          </a:bodyPr>
          <a:lstStyle/>
          <a:p>
            <a:r>
              <a:rPr lang="en-US" sz="2000" dirty="0"/>
              <a:t>Unlike hard real-time systems, utility in soft real-time systems is more flexible and often incorporates varying degrees of success based on timing.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6205-B91D-AD92-CAB6-314F7555E92C}"/>
              </a:ext>
            </a:extLst>
          </p:cNvPr>
          <p:cNvSpPr>
            <a:spLocks noGrp="1"/>
          </p:cNvSpPr>
          <p:nvPr>
            <p:ph type="title"/>
          </p:nvPr>
        </p:nvSpPr>
        <p:spPr/>
        <p:txBody>
          <a:bodyPr>
            <a:normAutofit/>
          </a:bodyPr>
          <a:lstStyle/>
          <a:p>
            <a:r>
              <a:rPr lang="en-US" sz="4500" b="1" dirty="0">
                <a:solidFill>
                  <a:srgbClr val="002060"/>
                </a:solidFill>
              </a:rPr>
              <a:t>Address Space </a:t>
            </a:r>
          </a:p>
        </p:txBody>
      </p:sp>
      <p:sp>
        <p:nvSpPr>
          <p:cNvPr id="3" name="Content Placeholder 2">
            <a:extLst>
              <a:ext uri="{FF2B5EF4-FFF2-40B4-BE49-F238E27FC236}">
                <a16:creationId xmlns:a16="http://schemas.microsoft.com/office/drawing/2014/main" id="{2587A30C-A067-A0C1-D231-6C153EC433B1}"/>
              </a:ext>
            </a:extLst>
          </p:cNvPr>
          <p:cNvSpPr>
            <a:spLocks noGrp="1"/>
          </p:cNvSpPr>
          <p:nvPr>
            <p:ph idx="1"/>
          </p:nvPr>
        </p:nvSpPr>
        <p:spPr>
          <a:xfrm>
            <a:off x="533400" y="1825625"/>
            <a:ext cx="8229600" cy="4351338"/>
          </a:xfrm>
        </p:spPr>
        <p:txBody>
          <a:bodyPr/>
          <a:lstStyle/>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Free RTOS does </a:t>
            </a:r>
            <a:r>
              <a:rPr lang="en-U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NOT</a:t>
            </a:r>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 deal with </a:t>
            </a:r>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‘virtual’ spaces/memory.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In part, because virtual memory is the enemy of Real-Time, the problem is that paging in virtual memory adds significant unpredictability to timing.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Kernal Space/User Space is a virtual space-ism, it doesn’t apply to Free RTOS. </a:t>
            </a:r>
          </a:p>
          <a:p>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Addresses stay at their physical addresses.</a:t>
            </a:r>
          </a:p>
          <a:p>
            <a:endParaRPr lang="en-US" dirty="0"/>
          </a:p>
        </p:txBody>
      </p:sp>
    </p:spTree>
    <p:extLst>
      <p:ext uri="{BB962C8B-B14F-4D97-AF65-F5344CB8AC3E}">
        <p14:creationId xmlns:p14="http://schemas.microsoft.com/office/powerpoint/2010/main" val="209265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7533" y="-381000"/>
            <a:ext cx="8153400" cy="1123210"/>
          </a:xfrm>
          <a:prstGeom prst="rect">
            <a:avLst/>
          </a:prstGeom>
        </p:spPr>
        <p:txBody>
          <a:bodyPr vert="horz" wrap="square" lIns="0" tIns="426547" rIns="0" bIns="0" rtlCol="0" anchor="ctr">
            <a:spAutoFit/>
          </a:bodyPr>
          <a:lstStyle/>
          <a:p>
            <a:pPr marL="300347">
              <a:lnSpc>
                <a:spcPct val="100000"/>
              </a:lnSpc>
              <a:spcBef>
                <a:spcPts val="111"/>
              </a:spcBef>
            </a:pPr>
            <a:r>
              <a:rPr sz="4500" b="1" dirty="0">
                <a:solidFill>
                  <a:srgbClr val="002060"/>
                </a:solidFill>
              </a:rPr>
              <a:t>Foreground/Background Systems</a:t>
            </a:r>
          </a:p>
        </p:txBody>
      </p:sp>
      <p:sp>
        <p:nvSpPr>
          <p:cNvPr id="5" name="TextBox 4">
            <a:extLst>
              <a:ext uri="{FF2B5EF4-FFF2-40B4-BE49-F238E27FC236}">
                <a16:creationId xmlns:a16="http://schemas.microsoft.com/office/drawing/2014/main" id="{447708F0-F14C-5135-A146-28544780C19B}"/>
              </a:ext>
            </a:extLst>
          </p:cNvPr>
          <p:cNvSpPr txBox="1"/>
          <p:nvPr/>
        </p:nvSpPr>
        <p:spPr>
          <a:xfrm>
            <a:off x="228600" y="914400"/>
            <a:ext cx="8856133" cy="5355312"/>
          </a:xfrm>
          <a:prstGeom prst="rect">
            <a:avLst/>
          </a:prstGeom>
          <a:noFill/>
        </p:spPr>
        <p:txBody>
          <a:bodyPr wrap="square">
            <a:spAutoFit/>
          </a:bodyPr>
          <a:lstStyle/>
          <a:p>
            <a:r>
              <a:rPr lang="en-US" dirty="0"/>
              <a:t>In the context of embedded systems and RTOS (Real-Time Operating Systems) like </a:t>
            </a:r>
            <a:r>
              <a:rPr lang="en-US" dirty="0" err="1"/>
              <a:t>FreeRTOS</a:t>
            </a:r>
            <a:r>
              <a:rPr lang="en-US" dirty="0"/>
              <a:t>, the concepts of foreground and background processing can be aligned with ISR (Interrupt Service Routines) handling and task-level operations, respectively.</a:t>
            </a:r>
          </a:p>
          <a:p>
            <a:r>
              <a:rPr lang="en-US" b="1" dirty="0"/>
              <a:t>Background Processing (Task Level)</a:t>
            </a:r>
          </a:p>
          <a:p>
            <a:r>
              <a:rPr lang="en-US" dirty="0"/>
              <a:t>Background processing typically refers to the main application logic that runs in an infinite loop, calling various modules or functions to perform desired operations. These tasks are managed by the RTOS and can range from low to high priority, depending on their criticality.</a:t>
            </a:r>
          </a:p>
          <a:p>
            <a:r>
              <a:rPr lang="en-US" b="1" dirty="0"/>
              <a:t>Example Application Structure</a:t>
            </a:r>
          </a:p>
          <a:p>
            <a:pPr>
              <a:buFont typeface="+mj-lt"/>
              <a:buAutoNum type="arabicPeriod"/>
            </a:pPr>
            <a:r>
              <a:rPr lang="en-US" b="1" dirty="0"/>
              <a:t>Foreground Processing (ISR)</a:t>
            </a:r>
            <a:r>
              <a:rPr lang="en-US" dirty="0"/>
              <a:t>:</a:t>
            </a:r>
          </a:p>
          <a:p>
            <a:pPr marL="742950" lvl="1" indent="-285750">
              <a:buFont typeface="+mj-lt"/>
              <a:buAutoNum type="arabicPeriod"/>
            </a:pPr>
            <a:r>
              <a:rPr lang="en-US" dirty="0"/>
              <a:t>Handles immediate, time-critical events.</a:t>
            </a:r>
          </a:p>
          <a:p>
            <a:pPr marL="742950" lvl="1" indent="-285750">
              <a:buFont typeface="+mj-lt"/>
              <a:buAutoNum type="arabicPeriod"/>
            </a:pPr>
            <a:r>
              <a:rPr lang="en-US" dirty="0"/>
              <a:t>Runs asynchronously and preempts background tasks.</a:t>
            </a:r>
          </a:p>
          <a:p>
            <a:pPr>
              <a:buFont typeface="+mj-lt"/>
              <a:buAutoNum type="arabicPeriod"/>
            </a:pPr>
            <a:r>
              <a:rPr lang="en-US" b="1" dirty="0"/>
              <a:t>Background Processing (Task Level)</a:t>
            </a:r>
            <a:r>
              <a:rPr lang="en-US" dirty="0"/>
              <a:t>:</a:t>
            </a:r>
          </a:p>
          <a:p>
            <a:pPr marL="742950" lvl="1" indent="-285750">
              <a:buFont typeface="+mj-lt"/>
              <a:buAutoNum type="arabicPeriod"/>
            </a:pPr>
            <a:r>
              <a:rPr lang="en-US" dirty="0"/>
              <a:t>Consists of tasks running in an infinite loop.</a:t>
            </a:r>
          </a:p>
          <a:p>
            <a:pPr marL="742950" lvl="1" indent="-285750">
              <a:buFont typeface="+mj-lt"/>
              <a:buAutoNum type="arabicPeriod"/>
            </a:pPr>
            <a:r>
              <a:rPr lang="en-US" dirty="0"/>
              <a:t>Tasks perform various operations and are scheduled by the RTOS based on their priority.</a:t>
            </a:r>
          </a:p>
          <a:p>
            <a:r>
              <a:rPr lang="en-US" b="1" dirty="0"/>
              <a:t>Example Setup</a:t>
            </a:r>
          </a:p>
          <a:p>
            <a:r>
              <a:rPr lang="en-US" dirty="0"/>
              <a:t>Let's illustrate this with a </a:t>
            </a:r>
            <a:r>
              <a:rPr lang="en-US" dirty="0" err="1"/>
              <a:t>FreeRTOS</a:t>
            </a:r>
            <a:r>
              <a:rPr lang="en-US" dirty="0"/>
              <a:t> application where:</a:t>
            </a:r>
          </a:p>
          <a:p>
            <a:pPr>
              <a:buFont typeface="Arial" panose="020B0604020202020204" pitchFamily="34" charset="0"/>
              <a:buChar char="•"/>
            </a:pPr>
            <a:r>
              <a:rPr lang="en-US" dirty="0"/>
              <a:t>An ISR handles an external event (e.g., a button press).</a:t>
            </a:r>
          </a:p>
          <a:p>
            <a:pPr>
              <a:buFont typeface="Arial" panose="020B0604020202020204" pitchFamily="34" charset="0"/>
              <a:buChar char="•"/>
            </a:pPr>
            <a:r>
              <a:rPr lang="en-US" dirty="0"/>
              <a:t>Tasks handle LED blinking and sensor data processing.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1150" y="2090797"/>
            <a:ext cx="1713348" cy="765560"/>
          </a:xfrm>
          <a:prstGeom prst="rect">
            <a:avLst/>
          </a:prstGeom>
        </p:spPr>
      </p:pic>
      <p:pic>
        <p:nvPicPr>
          <p:cNvPr id="3" name="object 3"/>
          <p:cNvPicPr/>
          <p:nvPr/>
        </p:nvPicPr>
        <p:blipFill>
          <a:blip r:embed="rId3" cstate="print"/>
          <a:stretch>
            <a:fillRect/>
          </a:stretch>
        </p:blipFill>
        <p:spPr>
          <a:xfrm>
            <a:off x="1081150" y="3956563"/>
            <a:ext cx="1713348" cy="1920776"/>
          </a:xfrm>
          <a:prstGeom prst="rect">
            <a:avLst/>
          </a:prstGeom>
        </p:spPr>
      </p:pic>
      <p:pic>
        <p:nvPicPr>
          <p:cNvPr id="4" name="object 4"/>
          <p:cNvPicPr/>
          <p:nvPr/>
        </p:nvPicPr>
        <p:blipFill>
          <a:blip r:embed="rId4" cstate="print"/>
          <a:stretch>
            <a:fillRect/>
          </a:stretch>
        </p:blipFill>
        <p:spPr>
          <a:xfrm>
            <a:off x="3367143" y="2338346"/>
            <a:ext cx="311517" cy="655539"/>
          </a:xfrm>
          <a:prstGeom prst="rect">
            <a:avLst/>
          </a:prstGeom>
        </p:spPr>
      </p:pic>
      <p:pic>
        <p:nvPicPr>
          <p:cNvPr id="5" name="object 5"/>
          <p:cNvPicPr/>
          <p:nvPr/>
        </p:nvPicPr>
        <p:blipFill>
          <a:blip r:embed="rId5" cstate="print"/>
          <a:stretch>
            <a:fillRect/>
          </a:stretch>
        </p:blipFill>
        <p:spPr>
          <a:xfrm>
            <a:off x="3078529" y="3511899"/>
            <a:ext cx="448952" cy="518013"/>
          </a:xfrm>
          <a:prstGeom prst="rect">
            <a:avLst/>
          </a:prstGeom>
        </p:spPr>
      </p:pic>
      <p:pic>
        <p:nvPicPr>
          <p:cNvPr id="6" name="object 6"/>
          <p:cNvPicPr/>
          <p:nvPr/>
        </p:nvPicPr>
        <p:blipFill>
          <a:blip r:embed="rId6" cstate="print"/>
          <a:stretch>
            <a:fillRect/>
          </a:stretch>
        </p:blipFill>
        <p:spPr>
          <a:xfrm>
            <a:off x="4031410" y="2920535"/>
            <a:ext cx="1113217" cy="870996"/>
          </a:xfrm>
          <a:prstGeom prst="rect">
            <a:avLst/>
          </a:prstGeom>
        </p:spPr>
      </p:pic>
      <p:sp>
        <p:nvSpPr>
          <p:cNvPr id="7" name="object 7"/>
          <p:cNvSpPr txBox="1">
            <a:spLocks noGrp="1"/>
          </p:cNvSpPr>
          <p:nvPr>
            <p:ph type="title"/>
          </p:nvPr>
        </p:nvSpPr>
        <p:spPr>
          <a:xfrm>
            <a:off x="780350" y="741796"/>
            <a:ext cx="755205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Foreground-Background</a:t>
            </a:r>
            <a:r>
              <a:rPr dirty="0">
                <a:solidFill>
                  <a:srgbClr val="930331"/>
                </a:solidFill>
              </a:rPr>
              <a:t> </a:t>
            </a:r>
            <a:r>
              <a:rPr sz="4500" b="1" dirty="0">
                <a:solidFill>
                  <a:srgbClr val="002060"/>
                </a:solidFill>
              </a:rPr>
              <a:t>Systems</a:t>
            </a:r>
          </a:p>
        </p:txBody>
      </p:sp>
      <p:sp>
        <p:nvSpPr>
          <p:cNvPr id="8" name="object 8"/>
          <p:cNvSpPr txBox="1"/>
          <p:nvPr/>
        </p:nvSpPr>
        <p:spPr>
          <a:xfrm>
            <a:off x="664324" y="1636488"/>
            <a:ext cx="2890520" cy="336631"/>
          </a:xfrm>
          <a:prstGeom prst="rect">
            <a:avLst/>
          </a:prstGeom>
        </p:spPr>
        <p:txBody>
          <a:bodyPr vert="horz" wrap="square" lIns="0" tIns="13335" rIns="0" bIns="0" rtlCol="0">
            <a:spAutoFit/>
          </a:bodyPr>
          <a:lstStyle/>
          <a:p>
            <a:pPr marL="12700">
              <a:spcBef>
                <a:spcPts val="105"/>
              </a:spcBef>
            </a:pPr>
            <a:r>
              <a:rPr sz="2100" b="1" spc="20" dirty="0">
                <a:solidFill>
                  <a:srgbClr val="369538"/>
                </a:solidFill>
                <a:latin typeface="Times New Roman"/>
                <a:cs typeface="Times New Roman"/>
              </a:rPr>
              <a:t>Background/Task</a:t>
            </a:r>
            <a:r>
              <a:rPr sz="2100" b="1" spc="425" dirty="0">
                <a:solidFill>
                  <a:srgbClr val="369538"/>
                </a:solidFill>
                <a:latin typeface="Times New Roman"/>
                <a:cs typeface="Times New Roman"/>
              </a:rPr>
              <a:t> </a:t>
            </a:r>
            <a:r>
              <a:rPr sz="2100" b="1" spc="-11" dirty="0">
                <a:solidFill>
                  <a:srgbClr val="369538"/>
                </a:solidFill>
                <a:latin typeface="Times New Roman"/>
                <a:cs typeface="Times New Roman"/>
              </a:rPr>
              <a:t>Level</a:t>
            </a:r>
            <a:endParaRPr sz="2100" dirty="0">
              <a:latin typeface="Times New Roman"/>
              <a:cs typeface="Times New Roman"/>
            </a:endParaRPr>
          </a:p>
        </p:txBody>
      </p:sp>
      <p:sp>
        <p:nvSpPr>
          <p:cNvPr id="9" name="object 9"/>
          <p:cNvSpPr txBox="1"/>
          <p:nvPr/>
        </p:nvSpPr>
        <p:spPr>
          <a:xfrm>
            <a:off x="584811" y="2145586"/>
            <a:ext cx="180975" cy="375231"/>
          </a:xfrm>
          <a:prstGeom prst="rect">
            <a:avLst/>
          </a:prstGeom>
        </p:spPr>
        <p:txBody>
          <a:bodyPr vert="horz" wrap="square" lIns="0" tIns="13335" rIns="0" bIns="0" rtlCol="0">
            <a:spAutoFit/>
          </a:bodyPr>
          <a:lstStyle/>
          <a:p>
            <a:pPr marL="12700">
              <a:spcBef>
                <a:spcPts val="105"/>
              </a:spcBef>
            </a:pPr>
            <a:r>
              <a:rPr sz="2351" spc="-51" dirty="0">
                <a:solidFill>
                  <a:srgbClr val="930331"/>
                </a:solidFill>
                <a:latin typeface="Times New Roman"/>
                <a:cs typeface="Times New Roman"/>
              </a:rPr>
              <a:t>1</a:t>
            </a:r>
            <a:endParaRPr sz="2351">
              <a:latin typeface="Times New Roman"/>
              <a:cs typeface="Times New Roman"/>
            </a:endParaRPr>
          </a:p>
        </p:txBody>
      </p:sp>
      <p:sp>
        <p:nvSpPr>
          <p:cNvPr id="10" name="object 10"/>
          <p:cNvSpPr txBox="1"/>
          <p:nvPr/>
        </p:nvSpPr>
        <p:spPr>
          <a:xfrm>
            <a:off x="592013" y="4661290"/>
            <a:ext cx="177165" cy="359842"/>
          </a:xfrm>
          <a:prstGeom prst="rect">
            <a:avLst/>
          </a:prstGeom>
        </p:spPr>
        <p:txBody>
          <a:bodyPr vert="horz" wrap="square" lIns="0" tIns="13335" rIns="0" bIns="0" rtlCol="0">
            <a:spAutoFit/>
          </a:bodyPr>
          <a:lstStyle/>
          <a:p>
            <a:pPr marL="12700">
              <a:spcBef>
                <a:spcPts val="105"/>
              </a:spcBef>
            </a:pPr>
            <a:r>
              <a:rPr sz="2251" spc="15" dirty="0">
                <a:solidFill>
                  <a:srgbClr val="930331"/>
                </a:solidFill>
                <a:latin typeface="Times New Roman"/>
                <a:cs typeface="Times New Roman"/>
              </a:rPr>
              <a:t>5</a:t>
            </a:r>
            <a:endParaRPr sz="2251">
              <a:latin typeface="Times New Roman"/>
              <a:cs typeface="Times New Roman"/>
            </a:endParaRPr>
          </a:p>
        </p:txBody>
      </p:sp>
      <p:sp>
        <p:nvSpPr>
          <p:cNvPr id="11" name="object 11"/>
          <p:cNvSpPr txBox="1"/>
          <p:nvPr/>
        </p:nvSpPr>
        <p:spPr>
          <a:xfrm>
            <a:off x="4364299" y="2369193"/>
            <a:ext cx="506095" cy="359842"/>
          </a:xfrm>
          <a:prstGeom prst="rect">
            <a:avLst/>
          </a:prstGeom>
        </p:spPr>
        <p:txBody>
          <a:bodyPr vert="horz" wrap="square" lIns="0" tIns="13335" rIns="0" bIns="0" rtlCol="0">
            <a:spAutoFit/>
          </a:bodyPr>
          <a:lstStyle/>
          <a:p>
            <a:pPr marL="12700">
              <a:spcBef>
                <a:spcPts val="105"/>
              </a:spcBef>
            </a:pPr>
            <a:r>
              <a:rPr sz="2251" spc="60" dirty="0">
                <a:solidFill>
                  <a:srgbClr val="930331"/>
                </a:solidFill>
                <a:latin typeface="Times New Roman"/>
                <a:cs typeface="Times New Roman"/>
              </a:rPr>
              <a:t>ISR</a:t>
            </a:r>
            <a:endParaRPr sz="2251">
              <a:latin typeface="Times New Roman"/>
              <a:cs typeface="Times New Roman"/>
            </a:endParaRPr>
          </a:p>
        </p:txBody>
      </p:sp>
      <p:sp>
        <p:nvSpPr>
          <p:cNvPr id="12" name="object 12"/>
          <p:cNvSpPr txBox="1"/>
          <p:nvPr/>
        </p:nvSpPr>
        <p:spPr>
          <a:xfrm>
            <a:off x="5381087" y="2769036"/>
            <a:ext cx="2456180" cy="1119153"/>
          </a:xfrm>
          <a:prstGeom prst="rect">
            <a:avLst/>
          </a:prstGeom>
        </p:spPr>
        <p:txBody>
          <a:bodyPr vert="horz" wrap="square" lIns="0" tIns="13335" rIns="0" bIns="0" rtlCol="0">
            <a:spAutoFit/>
          </a:bodyPr>
          <a:lstStyle/>
          <a:p>
            <a:pPr marR="5080" algn="r">
              <a:spcBef>
                <a:spcPts val="105"/>
              </a:spcBef>
            </a:pPr>
            <a:r>
              <a:rPr sz="2351" b="1" dirty="0">
                <a:solidFill>
                  <a:srgbClr val="030303"/>
                </a:solidFill>
                <a:latin typeface="Times New Roman"/>
                <a:cs typeface="Times New Roman"/>
              </a:rPr>
              <a:t>Foreground</a:t>
            </a:r>
            <a:r>
              <a:rPr sz="2351" b="1" spc="204" dirty="0">
                <a:solidFill>
                  <a:srgbClr val="030303"/>
                </a:solidFill>
                <a:latin typeface="Times New Roman"/>
                <a:cs typeface="Times New Roman"/>
              </a:rPr>
              <a:t> </a:t>
            </a:r>
            <a:r>
              <a:rPr sz="2351" b="1" spc="-35" dirty="0">
                <a:solidFill>
                  <a:srgbClr val="030303"/>
                </a:solidFill>
                <a:latin typeface="Times New Roman"/>
                <a:cs typeface="Times New Roman"/>
              </a:rPr>
              <a:t>or</a:t>
            </a:r>
            <a:endParaRPr sz="2351">
              <a:latin typeface="Times New Roman"/>
              <a:cs typeface="Times New Roman"/>
            </a:endParaRPr>
          </a:p>
          <a:p>
            <a:pPr marL="562597" marR="24765" indent="-550532" algn="r">
              <a:lnSpc>
                <a:spcPts val="2960"/>
              </a:lnSpc>
              <a:tabLst>
                <a:tab pos="527037" algn="l"/>
              </a:tabLst>
            </a:pPr>
            <a:r>
              <a:rPr sz="2351" spc="-51" dirty="0">
                <a:solidFill>
                  <a:srgbClr val="930331"/>
                </a:solidFill>
                <a:latin typeface="Times New Roman"/>
                <a:cs typeface="Times New Roman"/>
              </a:rPr>
              <a:t>3</a:t>
            </a:r>
            <a:r>
              <a:rPr sz="2351" dirty="0">
                <a:solidFill>
                  <a:srgbClr val="930331"/>
                </a:solidFill>
                <a:latin typeface="Times New Roman"/>
                <a:cs typeface="Times New Roman"/>
              </a:rPr>
              <a:t>	</a:t>
            </a:r>
            <a:r>
              <a:rPr sz="2351" b="1" dirty="0">
                <a:solidFill>
                  <a:srgbClr val="030303"/>
                </a:solidFill>
                <a:latin typeface="Times New Roman"/>
                <a:cs typeface="Times New Roman"/>
              </a:rPr>
              <a:t>ISR</a:t>
            </a:r>
            <a:r>
              <a:rPr sz="2351" b="1" spc="85" dirty="0">
                <a:solidFill>
                  <a:srgbClr val="030303"/>
                </a:solidFill>
                <a:latin typeface="Times New Roman"/>
                <a:cs typeface="Times New Roman"/>
              </a:rPr>
              <a:t> </a:t>
            </a:r>
            <a:r>
              <a:rPr sz="2351" b="1" dirty="0">
                <a:solidFill>
                  <a:srgbClr val="030303"/>
                </a:solidFill>
                <a:latin typeface="Times New Roman"/>
                <a:cs typeface="Times New Roman"/>
              </a:rPr>
              <a:t>makes</a:t>
            </a:r>
            <a:r>
              <a:rPr sz="2351" b="1" spc="131" dirty="0">
                <a:solidFill>
                  <a:srgbClr val="030303"/>
                </a:solidFill>
                <a:latin typeface="Times New Roman"/>
                <a:cs typeface="Times New Roman"/>
              </a:rPr>
              <a:t> </a:t>
            </a:r>
            <a:r>
              <a:rPr sz="2351" b="1" spc="-25" dirty="0">
                <a:solidFill>
                  <a:srgbClr val="030303"/>
                </a:solidFill>
                <a:latin typeface="Times New Roman"/>
                <a:cs typeface="Times New Roman"/>
              </a:rPr>
              <a:t>the </a:t>
            </a:r>
            <a:r>
              <a:rPr sz="2351" b="1" dirty="0">
                <a:solidFill>
                  <a:srgbClr val="030303"/>
                </a:solidFill>
                <a:latin typeface="Times New Roman"/>
                <a:cs typeface="Times New Roman"/>
              </a:rPr>
              <a:t>data</a:t>
            </a:r>
            <a:r>
              <a:rPr sz="2351" b="1" spc="91" dirty="0">
                <a:solidFill>
                  <a:srgbClr val="030303"/>
                </a:solidFill>
                <a:latin typeface="Times New Roman"/>
                <a:cs typeface="Times New Roman"/>
              </a:rPr>
              <a:t> </a:t>
            </a:r>
            <a:r>
              <a:rPr sz="2351" b="1" spc="-11" dirty="0">
                <a:solidFill>
                  <a:srgbClr val="030303"/>
                </a:solidFill>
                <a:latin typeface="Times New Roman"/>
                <a:cs typeface="Times New Roman"/>
              </a:rPr>
              <a:t>available</a:t>
            </a:r>
            <a:endParaRPr sz="2351">
              <a:latin typeface="Times New Roman"/>
              <a:cs typeface="Times New Roman"/>
            </a:endParaRPr>
          </a:p>
        </p:txBody>
      </p:sp>
      <p:sp>
        <p:nvSpPr>
          <p:cNvPr id="13" name="object 13"/>
          <p:cNvSpPr txBox="1"/>
          <p:nvPr/>
        </p:nvSpPr>
        <p:spPr>
          <a:xfrm>
            <a:off x="3879707" y="3772722"/>
            <a:ext cx="1506220" cy="1015472"/>
          </a:xfrm>
          <a:prstGeom prst="rect">
            <a:avLst/>
          </a:prstGeom>
        </p:spPr>
        <p:txBody>
          <a:bodyPr vert="horz" wrap="square" lIns="0" tIns="19051" rIns="0" bIns="0" rtlCol="0">
            <a:spAutoFit/>
          </a:bodyPr>
          <a:lstStyle/>
          <a:p>
            <a:pPr marL="12065" marR="5080" algn="ctr">
              <a:lnSpc>
                <a:spcPct val="105300"/>
              </a:lnSpc>
              <a:spcBef>
                <a:spcPts val="151"/>
              </a:spcBef>
            </a:pPr>
            <a:r>
              <a:rPr sz="2100" b="1" spc="-11" dirty="0">
                <a:solidFill>
                  <a:srgbClr val="369538"/>
                </a:solidFill>
                <a:latin typeface="Times New Roman"/>
                <a:cs typeface="Times New Roman"/>
              </a:rPr>
              <a:t>Foreground/ Interrupt Level</a:t>
            </a:r>
            <a:endParaRPr sz="2100" dirty="0">
              <a:latin typeface="Times New Roman"/>
              <a:cs typeface="Times New Roman"/>
            </a:endParaRPr>
          </a:p>
        </p:txBody>
      </p:sp>
      <p:sp>
        <p:nvSpPr>
          <p:cNvPr id="14" name="object 14"/>
          <p:cNvSpPr txBox="1"/>
          <p:nvPr/>
        </p:nvSpPr>
        <p:spPr>
          <a:xfrm>
            <a:off x="654502" y="5895457"/>
            <a:ext cx="2861945" cy="729110"/>
          </a:xfrm>
          <a:prstGeom prst="rect">
            <a:avLst/>
          </a:prstGeom>
        </p:spPr>
        <p:txBody>
          <a:bodyPr vert="horz" wrap="square" lIns="0" tIns="0" rIns="0" bIns="0" rtlCol="0">
            <a:spAutoFit/>
          </a:bodyPr>
          <a:lstStyle/>
          <a:p>
            <a:pPr marL="12700" marR="5080" indent="-635">
              <a:lnSpc>
                <a:spcPct val="103699"/>
              </a:lnSpc>
            </a:pPr>
            <a:r>
              <a:rPr sz="2351" b="1" dirty="0">
                <a:solidFill>
                  <a:srgbClr val="030303"/>
                </a:solidFill>
                <a:latin typeface="Times New Roman"/>
                <a:cs typeface="Times New Roman"/>
              </a:rPr>
              <a:t>Background</a:t>
            </a:r>
            <a:r>
              <a:rPr sz="2351" b="1" spc="265" dirty="0">
                <a:solidFill>
                  <a:srgbClr val="030303"/>
                </a:solidFill>
                <a:latin typeface="Times New Roman"/>
                <a:cs typeface="Times New Roman"/>
              </a:rPr>
              <a:t> </a:t>
            </a:r>
            <a:r>
              <a:rPr sz="2351" b="1" dirty="0">
                <a:solidFill>
                  <a:srgbClr val="030303"/>
                </a:solidFill>
                <a:latin typeface="Times New Roman"/>
                <a:cs typeface="Times New Roman"/>
              </a:rPr>
              <a:t>or</a:t>
            </a:r>
            <a:r>
              <a:rPr sz="2351" b="1" spc="-55" dirty="0">
                <a:solidFill>
                  <a:srgbClr val="030303"/>
                </a:solidFill>
                <a:latin typeface="Times New Roman"/>
                <a:cs typeface="Times New Roman"/>
              </a:rPr>
              <a:t> </a:t>
            </a:r>
            <a:r>
              <a:rPr sz="2351" b="1" spc="-20" dirty="0">
                <a:solidFill>
                  <a:srgbClr val="030303"/>
                </a:solidFill>
                <a:latin typeface="Times New Roman"/>
                <a:cs typeface="Times New Roman"/>
              </a:rPr>
              <a:t>Task </a:t>
            </a:r>
            <a:r>
              <a:rPr sz="2351" b="1" dirty="0">
                <a:solidFill>
                  <a:srgbClr val="030303"/>
                </a:solidFill>
                <a:latin typeface="Times New Roman"/>
                <a:cs typeface="Times New Roman"/>
              </a:rPr>
              <a:t>Level</a:t>
            </a:r>
            <a:r>
              <a:rPr sz="2351" b="1" spc="115" dirty="0">
                <a:solidFill>
                  <a:srgbClr val="030303"/>
                </a:solidFill>
                <a:latin typeface="Times New Roman"/>
                <a:cs typeface="Times New Roman"/>
              </a:rPr>
              <a:t> </a:t>
            </a:r>
            <a:r>
              <a:rPr sz="2351" b="1" dirty="0">
                <a:solidFill>
                  <a:srgbClr val="030303"/>
                </a:solidFill>
                <a:latin typeface="Times New Roman"/>
                <a:cs typeface="Times New Roman"/>
              </a:rPr>
              <a:t>utilizes</a:t>
            </a:r>
            <a:r>
              <a:rPr sz="2351" b="1" spc="145" dirty="0">
                <a:solidFill>
                  <a:srgbClr val="030303"/>
                </a:solidFill>
                <a:latin typeface="Times New Roman"/>
                <a:cs typeface="Times New Roman"/>
              </a:rPr>
              <a:t> </a:t>
            </a:r>
            <a:r>
              <a:rPr sz="2351" b="1" dirty="0">
                <a:solidFill>
                  <a:srgbClr val="030303"/>
                </a:solidFill>
                <a:latin typeface="Times New Roman"/>
                <a:cs typeface="Times New Roman"/>
              </a:rPr>
              <a:t>the</a:t>
            </a:r>
            <a:r>
              <a:rPr sz="2351" b="1" spc="100" dirty="0">
                <a:solidFill>
                  <a:srgbClr val="030303"/>
                </a:solidFill>
                <a:latin typeface="Times New Roman"/>
                <a:cs typeface="Times New Roman"/>
              </a:rPr>
              <a:t> </a:t>
            </a:r>
            <a:r>
              <a:rPr sz="2351" b="1" spc="-20" dirty="0">
                <a:solidFill>
                  <a:srgbClr val="030303"/>
                </a:solidFill>
                <a:latin typeface="Times New Roman"/>
                <a:cs typeface="Times New Roman"/>
              </a:rPr>
              <a:t>data</a:t>
            </a:r>
            <a:endParaRPr sz="2351">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81000"/>
            <a:ext cx="7315200" cy="1118581"/>
          </a:xfrm>
          <a:prstGeom prst="rect">
            <a:avLst/>
          </a:prstGeom>
        </p:spPr>
        <p:txBody>
          <a:bodyPr vert="horz" wrap="square" lIns="0" tIns="421963" rIns="0" bIns="0" rtlCol="0" anchor="ctr">
            <a:spAutoFit/>
          </a:bodyPr>
          <a:lstStyle/>
          <a:p>
            <a:pPr marL="1556981">
              <a:lnSpc>
                <a:spcPct val="100000"/>
              </a:lnSpc>
              <a:spcBef>
                <a:spcPts val="111"/>
              </a:spcBef>
            </a:pPr>
            <a:r>
              <a:rPr sz="4500" b="1" dirty="0">
                <a:solidFill>
                  <a:srgbClr val="002060"/>
                </a:solidFill>
              </a:rPr>
              <a:t>Task</a:t>
            </a:r>
            <a:r>
              <a:rPr dirty="0"/>
              <a:t> </a:t>
            </a:r>
            <a:r>
              <a:rPr sz="4500" b="1" dirty="0">
                <a:solidFill>
                  <a:srgbClr val="002060"/>
                </a:solidFill>
              </a:rPr>
              <a:t>Level Response</a:t>
            </a:r>
          </a:p>
        </p:txBody>
      </p:sp>
      <p:sp>
        <p:nvSpPr>
          <p:cNvPr id="5" name="TextBox 4">
            <a:extLst>
              <a:ext uri="{FF2B5EF4-FFF2-40B4-BE49-F238E27FC236}">
                <a16:creationId xmlns:a16="http://schemas.microsoft.com/office/drawing/2014/main" id="{DA455985-26E4-1548-50D4-4FBD94FA9415}"/>
              </a:ext>
            </a:extLst>
          </p:cNvPr>
          <p:cNvSpPr txBox="1"/>
          <p:nvPr/>
        </p:nvSpPr>
        <p:spPr>
          <a:xfrm>
            <a:off x="76200" y="1219200"/>
            <a:ext cx="9067800" cy="5355312"/>
          </a:xfrm>
          <a:prstGeom prst="rect">
            <a:avLst/>
          </a:prstGeom>
          <a:noFill/>
        </p:spPr>
        <p:txBody>
          <a:bodyPr wrap="square">
            <a:spAutoFit/>
          </a:bodyPr>
          <a:lstStyle/>
          <a:p>
            <a:r>
              <a:rPr lang="en-US" dirty="0"/>
              <a:t>In real-time systems, critical operations are often handled by ISRs (Interrupt Service Routines) to ensure they are processed promptly. However, the information gathered or the signals processed by ISRs are usually handed off to background tasks, which process this information when they get their turn to execute. This mechanism is known as </a:t>
            </a:r>
            <a:r>
              <a:rPr lang="en-US" b="1" dirty="0"/>
              <a:t>task-level response</a:t>
            </a:r>
            <a:r>
              <a:rPr lang="en-US" dirty="0"/>
              <a:t>. Here’s a more detailed look at how this works:</a:t>
            </a:r>
          </a:p>
          <a:p>
            <a:r>
              <a:rPr lang="en-US" b="1" dirty="0"/>
              <a:t>Interrupt Service Routines (ISRs):</a:t>
            </a:r>
            <a:endParaRPr lang="en-US" dirty="0"/>
          </a:p>
          <a:p>
            <a:pPr>
              <a:buFont typeface="Arial" panose="020B0604020202020204" pitchFamily="34" charset="0"/>
              <a:buChar char="•"/>
            </a:pPr>
            <a:r>
              <a:rPr lang="en-US" dirty="0"/>
              <a:t>Handle time-sensitive and high-priority events.</a:t>
            </a:r>
          </a:p>
          <a:p>
            <a:pPr>
              <a:buFont typeface="Arial" panose="020B0604020202020204" pitchFamily="34" charset="0"/>
              <a:buChar char="•"/>
            </a:pPr>
            <a:r>
              <a:rPr lang="en-US" dirty="0"/>
              <a:t>Perform minimal processing and quickly offload data or signals to background tasks for further handling.</a:t>
            </a:r>
          </a:p>
          <a:p>
            <a:pPr>
              <a:buFont typeface="Arial" panose="020B0604020202020204" pitchFamily="34" charset="0"/>
              <a:buChar char="•"/>
            </a:pPr>
            <a:r>
              <a:rPr lang="en-US" dirty="0"/>
              <a:t>Use mechanisms like task notifications, semaphores, or queues to communicate with tasks.</a:t>
            </a:r>
          </a:p>
          <a:p>
            <a:r>
              <a:rPr lang="en-US" b="1" dirty="0"/>
              <a:t>Background Processing and Task-Level Response </a:t>
            </a:r>
          </a:p>
          <a:p>
            <a:r>
              <a:rPr lang="en-US" b="1" dirty="0"/>
              <a:t>Tasks:</a:t>
            </a:r>
            <a:endParaRPr lang="en-US" dirty="0"/>
          </a:p>
          <a:p>
            <a:pPr>
              <a:buFont typeface="Arial" panose="020B0604020202020204" pitchFamily="34" charset="0"/>
              <a:buChar char="•"/>
            </a:pPr>
            <a:r>
              <a:rPr lang="en-US" dirty="0"/>
              <a:t>Perform detailed processing of the data or signals provided by ISRs.</a:t>
            </a:r>
          </a:p>
          <a:p>
            <a:pPr>
              <a:buFont typeface="Arial" panose="020B0604020202020204" pitchFamily="34" charset="0"/>
              <a:buChar char="•"/>
            </a:pPr>
            <a:r>
              <a:rPr lang="en-US" dirty="0"/>
              <a:t>Are managed and scheduled by the RTOS based on their priority.</a:t>
            </a:r>
          </a:p>
          <a:p>
            <a:pPr>
              <a:buFont typeface="Arial" panose="020B0604020202020204" pitchFamily="34" charset="0"/>
              <a:buChar char="•"/>
            </a:pPr>
            <a:r>
              <a:rPr lang="en-US" dirty="0"/>
              <a:t>Ensure that information provided by ISRs is processed, albeit with some delay determined by task scheduling.</a:t>
            </a:r>
          </a:p>
          <a:p>
            <a:r>
              <a:rPr lang="en-US" b="1" dirty="0"/>
              <a:t>Example: Task-Level Response in </a:t>
            </a:r>
            <a:r>
              <a:rPr lang="en-US" b="1" dirty="0" err="1"/>
              <a:t>FreeRTOS</a:t>
            </a:r>
            <a:endParaRPr lang="en-US" b="1" dirty="0"/>
          </a:p>
          <a:p>
            <a:r>
              <a:rPr lang="en-US" dirty="0"/>
              <a:t>Consider an example where an ISR handles UART data reception and a background task processes the received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5407"/>
            <a:ext cx="10515600" cy="1125009"/>
          </a:xfrm>
          <a:prstGeom prst="rect">
            <a:avLst/>
          </a:prstGeom>
        </p:spPr>
        <p:txBody>
          <a:bodyPr vert="horz" wrap="square" lIns="0" tIns="428329" rIns="0" bIns="0" rtlCol="0" anchor="ctr">
            <a:spAutoFit/>
          </a:bodyPr>
          <a:lstStyle/>
          <a:p>
            <a:pPr marL="393690">
              <a:lnSpc>
                <a:spcPct val="100000"/>
              </a:lnSpc>
              <a:spcBef>
                <a:spcPts val="111"/>
              </a:spcBef>
            </a:pPr>
            <a:r>
              <a:rPr sz="4500" b="1" dirty="0">
                <a:solidFill>
                  <a:srgbClr val="002060"/>
                </a:solidFill>
              </a:rPr>
              <a:t>Task Level Response (contd... )</a:t>
            </a:r>
          </a:p>
        </p:txBody>
      </p:sp>
      <p:sp>
        <p:nvSpPr>
          <p:cNvPr id="5" name="TextBox 4">
            <a:extLst>
              <a:ext uri="{FF2B5EF4-FFF2-40B4-BE49-F238E27FC236}">
                <a16:creationId xmlns:a16="http://schemas.microsoft.com/office/drawing/2014/main" id="{E9CB5ECD-25B0-5306-A1D6-FC500F8BC952}"/>
              </a:ext>
            </a:extLst>
          </p:cNvPr>
          <p:cNvSpPr txBox="1"/>
          <p:nvPr/>
        </p:nvSpPr>
        <p:spPr>
          <a:xfrm>
            <a:off x="152400" y="1905000"/>
            <a:ext cx="8610600" cy="3970318"/>
          </a:xfrm>
          <a:prstGeom prst="rect">
            <a:avLst/>
          </a:prstGeom>
          <a:noFill/>
        </p:spPr>
        <p:txBody>
          <a:bodyPr wrap="square">
            <a:spAutoFit/>
          </a:bodyPr>
          <a:lstStyle/>
          <a:p>
            <a:r>
              <a:rPr lang="en-US" dirty="0"/>
              <a:t>The </a:t>
            </a:r>
            <a:r>
              <a:rPr lang="en-US" b="1" dirty="0">
                <a:solidFill>
                  <a:srgbClr val="FF0000"/>
                </a:solidFill>
              </a:rPr>
              <a:t>worst-case task-level response time </a:t>
            </a:r>
            <a:r>
              <a:rPr lang="en-US" dirty="0"/>
              <a:t>is influenced by several factors, including the execution time of background tasks and the scheduling policy of the RTOS. This response time can be non-deterministic because the execution time of tasks in the background loop may vary due to various factors such as differing workloads, task priorities, and system interrupts.</a:t>
            </a:r>
          </a:p>
          <a:p>
            <a:r>
              <a:rPr lang="en-US" b="1" dirty="0"/>
              <a:t>Factors Affecting Task-Level Response Time</a:t>
            </a:r>
          </a:p>
          <a:p>
            <a:pPr>
              <a:buFont typeface="+mj-lt"/>
              <a:buAutoNum type="arabicPeriod"/>
            </a:pPr>
            <a:r>
              <a:rPr lang="en-US" b="1" dirty="0"/>
              <a:t>Task Execution Time</a:t>
            </a:r>
            <a:r>
              <a:rPr lang="en-US" dirty="0"/>
              <a:t>: The time taken by tasks to complete their operations can vary, making the response time non-deterministic.</a:t>
            </a:r>
          </a:p>
          <a:p>
            <a:pPr>
              <a:buFont typeface="+mj-lt"/>
              <a:buAutoNum type="arabicPeriod"/>
            </a:pPr>
            <a:r>
              <a:rPr lang="en-US" b="1" dirty="0"/>
              <a:t>Task Priorities</a:t>
            </a:r>
            <a:r>
              <a:rPr lang="en-US" dirty="0"/>
              <a:t>: Higher-priority tasks will preempt lower-priority tasks, affecting the scheduling of background tasks.</a:t>
            </a:r>
          </a:p>
          <a:p>
            <a:pPr>
              <a:buFont typeface="+mj-lt"/>
              <a:buAutoNum type="arabicPeriod"/>
            </a:pPr>
            <a:r>
              <a:rPr lang="en-US" b="1" dirty="0"/>
              <a:t>Interrupts and ISR Execution</a:t>
            </a:r>
            <a:r>
              <a:rPr lang="en-US" dirty="0"/>
              <a:t>: ISRs can preempt tasks, leading to additional delays in task execution.</a:t>
            </a:r>
          </a:p>
          <a:p>
            <a:pPr>
              <a:buFont typeface="+mj-lt"/>
              <a:buAutoNum type="arabicPeriod"/>
            </a:pPr>
            <a:r>
              <a:rPr lang="en-US" b="1" dirty="0"/>
              <a:t>RTOS Scheduler</a:t>
            </a:r>
            <a:r>
              <a:rPr lang="en-US" dirty="0"/>
              <a:t>: The scheduling algorithm and its efficiency can impact how quickly tasks are resumed.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CCC2-7481-30E9-B8B3-CFBD4FDC1535}"/>
              </a:ext>
            </a:extLst>
          </p:cNvPr>
          <p:cNvSpPr>
            <a:spLocks noGrp="1"/>
          </p:cNvSpPr>
          <p:nvPr>
            <p:ph type="title"/>
          </p:nvPr>
        </p:nvSpPr>
        <p:spPr/>
        <p:txBody>
          <a:bodyPr>
            <a:normAutofit fontScale="90000"/>
          </a:bodyPr>
          <a:lstStyle/>
          <a:p>
            <a:r>
              <a:rPr lang="en-US" sz="4500" b="1" dirty="0">
                <a:solidFill>
                  <a:srgbClr val="002060"/>
                </a:solidFill>
              </a:rPr>
              <a:t>Creating Task and Starting Scheduler</a:t>
            </a:r>
          </a:p>
        </p:txBody>
      </p:sp>
      <p:sp>
        <p:nvSpPr>
          <p:cNvPr id="3" name="Content Placeholder 2">
            <a:extLst>
              <a:ext uri="{FF2B5EF4-FFF2-40B4-BE49-F238E27FC236}">
                <a16:creationId xmlns:a16="http://schemas.microsoft.com/office/drawing/2014/main" id="{59E18E1E-C39C-7EF3-72B1-8BC0FE1DB78F}"/>
              </a:ext>
            </a:extLst>
          </p:cNvPr>
          <p:cNvSpPr>
            <a:spLocks noGrp="1"/>
          </p:cNvSpPr>
          <p:nvPr>
            <p:ph idx="1"/>
          </p:nvPr>
        </p:nvSpPr>
        <p:spPr/>
        <p:txBody>
          <a:bodyPr/>
          <a:lstStyle/>
          <a:p>
            <a:pPr marL="0" indent="0" algn="l">
              <a:buNone/>
            </a:pPr>
            <a:r>
              <a:rPr lang="en-US" sz="1800" b="0" i="0" u="none" strike="noStrike" baseline="0" dirty="0">
                <a:latin typeface="PalatinoLinotype-Roman"/>
              </a:rPr>
              <a:t>In order to get an RTOS application up and running, a few things need to happen:</a:t>
            </a:r>
          </a:p>
          <a:p>
            <a:pPr marL="0" indent="0" algn="l">
              <a:buNone/>
            </a:pPr>
            <a:r>
              <a:rPr lang="en-US" sz="1800" b="0" i="0" u="none" strike="noStrike" baseline="0" dirty="0">
                <a:latin typeface="PalatinoLinotype-Roman"/>
              </a:rPr>
              <a:t>1. The MCU hardware needs to be initialized.</a:t>
            </a:r>
          </a:p>
          <a:p>
            <a:pPr marL="0" indent="0" algn="l">
              <a:buNone/>
            </a:pPr>
            <a:r>
              <a:rPr lang="en-US" sz="1800" b="0" i="0" u="none" strike="noStrike" baseline="0" dirty="0">
                <a:latin typeface="PalatinoLinotype-Roman"/>
              </a:rPr>
              <a:t>2. Task functions need to be defined.</a:t>
            </a:r>
          </a:p>
          <a:p>
            <a:pPr marL="0" indent="0" algn="l">
              <a:buNone/>
            </a:pPr>
            <a:r>
              <a:rPr lang="en-US" sz="1800" b="0" i="0" u="none" strike="noStrike" baseline="0" dirty="0">
                <a:latin typeface="PalatinoLinotype-Roman"/>
              </a:rPr>
              <a:t>3. RTOS tasks need to be created and mapped to the functions that were defined in </a:t>
            </a:r>
            <a:r>
              <a:rPr lang="en-US" sz="1800" b="0" i="1" u="none" strike="noStrike" baseline="0" dirty="0">
                <a:latin typeface="PalatinoLinotype-Italic"/>
              </a:rPr>
              <a:t>step 2</a:t>
            </a:r>
            <a:r>
              <a:rPr lang="en-US" sz="1800" b="0" i="0" u="none" strike="noStrike" baseline="0" dirty="0">
                <a:latin typeface="PalatinoLinotype-Roman"/>
              </a:rPr>
              <a:t>.</a:t>
            </a:r>
          </a:p>
          <a:p>
            <a:pPr marL="0" indent="0" algn="l">
              <a:buNone/>
            </a:pPr>
            <a:r>
              <a:rPr lang="en-US" sz="1800" b="0" i="0" u="none" strike="noStrike" baseline="0" dirty="0">
                <a:latin typeface="PalatinoLinotype-Roman"/>
              </a:rPr>
              <a:t>4. The RTOS scheduler must be started.</a:t>
            </a:r>
            <a:endParaRPr lang="en-US" dirty="0"/>
          </a:p>
        </p:txBody>
      </p:sp>
    </p:spTree>
    <p:extLst>
      <p:ext uri="{BB962C8B-B14F-4D97-AF65-F5344CB8AC3E}">
        <p14:creationId xmlns:p14="http://schemas.microsoft.com/office/powerpoint/2010/main" val="61595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a:spLocks noGrp="1"/>
          </p:cNvSpPr>
          <p:nvPr>
            <p:ph type="title"/>
          </p:nvPr>
        </p:nvSpPr>
        <p:spPr>
          <a:xfrm>
            <a:off x="2976562" y="-144705"/>
            <a:ext cx="3190875" cy="691216"/>
          </a:xfrm>
          <a:prstGeom prst="rect">
            <a:avLst/>
          </a:prstGeom>
        </p:spPr>
        <p:txBody>
          <a:bodyPr vert="horz" wrap="square" lIns="0" tIns="13971" rIns="0" bIns="0" rtlCol="0" anchor="ctr">
            <a:spAutoFit/>
          </a:bodyPr>
          <a:lstStyle/>
          <a:p>
            <a:pPr marL="12700">
              <a:lnSpc>
                <a:spcPct val="100000"/>
              </a:lnSpc>
              <a:spcBef>
                <a:spcPts val="111"/>
              </a:spcBef>
            </a:pPr>
            <a:r>
              <a:rPr sz="4400" b="1" dirty="0">
                <a:solidFill>
                  <a:srgbClr val="002060"/>
                </a:solidFill>
              </a:rPr>
              <a:t>Multi Tasking</a:t>
            </a:r>
          </a:p>
        </p:txBody>
      </p:sp>
      <p:sp>
        <p:nvSpPr>
          <p:cNvPr id="33" name="TextBox 32">
            <a:extLst>
              <a:ext uri="{FF2B5EF4-FFF2-40B4-BE49-F238E27FC236}">
                <a16:creationId xmlns:a16="http://schemas.microsoft.com/office/drawing/2014/main" id="{0C878369-3E9D-B3A6-93ED-279B24297E59}"/>
              </a:ext>
            </a:extLst>
          </p:cNvPr>
          <p:cNvSpPr txBox="1"/>
          <p:nvPr/>
        </p:nvSpPr>
        <p:spPr>
          <a:xfrm>
            <a:off x="-1" y="541133"/>
            <a:ext cx="9144000" cy="6340197"/>
          </a:xfrm>
          <a:prstGeom prst="rect">
            <a:avLst/>
          </a:prstGeom>
          <a:noFill/>
        </p:spPr>
        <p:txBody>
          <a:bodyPr wrap="square">
            <a:spAutoFit/>
          </a:bodyPr>
          <a:lstStyle/>
          <a:p>
            <a:r>
              <a:rPr lang="en-US" sz="1400" dirty="0"/>
              <a:t>Multitasking in General-Purpose Operating Systems (GPOS) and Real-Time Operating Systems (RTOS) differs fundamentally in terms of </a:t>
            </a:r>
            <a:r>
              <a:rPr lang="en-US" sz="1400" b="1" dirty="0">
                <a:solidFill>
                  <a:srgbClr val="FF0000"/>
                </a:solidFill>
              </a:rPr>
              <a:t>goals, scheduling policies, responsiveness, and predictability. </a:t>
            </a:r>
          </a:p>
          <a:p>
            <a:r>
              <a:rPr lang="en-US" sz="1400" b="1" dirty="0"/>
              <a:t>General-Purpose Operating Systems (GPOS) ,Examples</a:t>
            </a:r>
            <a:r>
              <a:rPr lang="en-US" sz="1400" dirty="0"/>
              <a:t>: </a:t>
            </a:r>
            <a:r>
              <a:rPr lang="en-US" sz="1400" b="1" i="1" dirty="0">
                <a:solidFill>
                  <a:schemeClr val="accent1">
                    <a:lumMod val="50000"/>
                  </a:schemeClr>
                </a:solidFill>
              </a:rPr>
              <a:t>Windows, Linux, macOS</a:t>
            </a:r>
          </a:p>
          <a:p>
            <a:r>
              <a:rPr lang="en-US" sz="1400" b="1" dirty="0"/>
              <a:t>Goals</a:t>
            </a:r>
            <a:r>
              <a:rPr lang="en-US" sz="1400" dirty="0"/>
              <a:t>: Maximize throughput, Ensure fairness among users and applications, Optimize for average-case performance.</a:t>
            </a:r>
          </a:p>
          <a:p>
            <a:r>
              <a:rPr lang="en-US" sz="1400" b="1" dirty="0"/>
              <a:t>Scheduling Policies</a:t>
            </a:r>
            <a:r>
              <a:rPr lang="en-US" sz="1400" dirty="0"/>
              <a:t>:</a:t>
            </a:r>
          </a:p>
          <a:p>
            <a:pPr>
              <a:buFont typeface="Arial" panose="020B0604020202020204" pitchFamily="34" charset="0"/>
              <a:buChar char="•"/>
            </a:pPr>
            <a:r>
              <a:rPr lang="en-US" sz="1400" b="1" dirty="0"/>
              <a:t>Preemptive Multitasking</a:t>
            </a:r>
            <a:r>
              <a:rPr lang="en-US" sz="1400" dirty="0"/>
              <a:t>: The OS can interrupt and switch between tasks based on priorities and time slices.</a:t>
            </a:r>
          </a:p>
          <a:p>
            <a:pPr>
              <a:buFont typeface="Arial" panose="020B0604020202020204" pitchFamily="34" charset="0"/>
              <a:buChar char="•"/>
            </a:pPr>
            <a:r>
              <a:rPr lang="en-US" sz="1400" b="1" dirty="0"/>
              <a:t>Time Slicing (Round-Robin)</a:t>
            </a:r>
            <a:r>
              <a:rPr lang="en-US" sz="1400" dirty="0"/>
              <a:t>: Each task gets a fair share of the CPU time in a cyclic manner.</a:t>
            </a:r>
          </a:p>
          <a:p>
            <a:pPr>
              <a:buFont typeface="Arial" panose="020B0604020202020204" pitchFamily="34" charset="0"/>
              <a:buChar char="•"/>
            </a:pPr>
            <a:r>
              <a:rPr lang="en-US" sz="1400" b="1" dirty="0"/>
              <a:t>Priority-Based Scheduling</a:t>
            </a:r>
            <a:r>
              <a:rPr lang="en-US" sz="1400" dirty="0"/>
              <a:t>: Tasks are assigned priorities, and higher-priority tasks can preempt lower-priority ones. However, this is often balanced with time slicing to ensure fairness.</a:t>
            </a:r>
          </a:p>
          <a:p>
            <a:r>
              <a:rPr lang="en-US" sz="1400" b="1" dirty="0"/>
              <a:t>Responsiveness</a:t>
            </a:r>
            <a:r>
              <a:rPr lang="en-US" sz="1400" dirty="0"/>
              <a:t>:</a:t>
            </a:r>
          </a:p>
          <a:p>
            <a:pPr>
              <a:buFont typeface="Arial" panose="020B0604020202020204" pitchFamily="34" charset="0"/>
              <a:buChar char="•"/>
            </a:pPr>
            <a:r>
              <a:rPr lang="en-US" sz="1400" dirty="0"/>
              <a:t>Not guaranteed for real-time performance, Varies depending on system load and task priorities.</a:t>
            </a:r>
          </a:p>
          <a:p>
            <a:pPr>
              <a:buFont typeface="Arial" panose="020B0604020202020204" pitchFamily="34" charset="0"/>
              <a:buChar char="•"/>
            </a:pPr>
            <a:r>
              <a:rPr lang="en-US" sz="1400" dirty="0"/>
              <a:t>Interrupts and task switching can introduce significant latency.</a:t>
            </a:r>
          </a:p>
          <a:p>
            <a:r>
              <a:rPr lang="en-US" sz="1400" b="1" dirty="0"/>
              <a:t>Predictability</a:t>
            </a:r>
            <a:r>
              <a:rPr lang="en-US" sz="1400" dirty="0"/>
              <a:t>:</a:t>
            </a:r>
          </a:p>
          <a:p>
            <a:pPr>
              <a:buFont typeface="Arial" panose="020B0604020202020204" pitchFamily="34" charset="0"/>
              <a:buChar char="•"/>
            </a:pPr>
            <a:r>
              <a:rPr lang="en-US" sz="1400" dirty="0"/>
              <a:t>Non-deterministic. The execution time can vary due to system load, background processes, and other factors.</a:t>
            </a:r>
          </a:p>
          <a:p>
            <a:r>
              <a:rPr lang="en-US" sz="1400" b="1" dirty="0"/>
              <a:t>Real-Time Operating Systems (RTOS) ,Examples</a:t>
            </a:r>
            <a:r>
              <a:rPr lang="en-US" sz="1400" dirty="0"/>
              <a:t>: </a:t>
            </a:r>
            <a:r>
              <a:rPr lang="en-US" sz="1400" b="1" i="1" dirty="0" err="1">
                <a:solidFill>
                  <a:schemeClr val="accent1">
                    <a:lumMod val="50000"/>
                  </a:schemeClr>
                </a:solidFill>
              </a:rPr>
              <a:t>FreeRTOS</a:t>
            </a:r>
            <a:r>
              <a:rPr lang="en-US" sz="1400" b="1" i="1" dirty="0">
                <a:solidFill>
                  <a:schemeClr val="accent1">
                    <a:lumMod val="50000"/>
                  </a:schemeClr>
                </a:solidFill>
              </a:rPr>
              <a:t>, VxWorks, QNX, RTEMS</a:t>
            </a:r>
          </a:p>
          <a:p>
            <a:r>
              <a:rPr lang="en-US" sz="1400" b="1" dirty="0"/>
              <a:t>Goals</a:t>
            </a:r>
            <a:r>
              <a:rPr lang="en-US" sz="1400" dirty="0"/>
              <a:t>: Guarantee that critical tasks meet their deadlines, Optimize for worst-case performance and predictability., Ensure minimal and predictable interrupt latency.</a:t>
            </a:r>
          </a:p>
          <a:p>
            <a:r>
              <a:rPr lang="en-US" sz="1400" b="1" dirty="0"/>
              <a:t>Scheduling Policies</a:t>
            </a:r>
            <a:r>
              <a:rPr lang="en-US" sz="1400" dirty="0"/>
              <a:t>:</a:t>
            </a:r>
          </a:p>
          <a:p>
            <a:pPr>
              <a:buFont typeface="Arial" panose="020B0604020202020204" pitchFamily="34" charset="0"/>
              <a:buChar char="•"/>
            </a:pPr>
            <a:r>
              <a:rPr lang="en-US" sz="1400" b="1" dirty="0"/>
              <a:t>Preemptive Priority-Based Scheduling</a:t>
            </a:r>
            <a:r>
              <a:rPr lang="en-US" sz="1400" dirty="0"/>
              <a:t>: Tasks are strictly prioritized, and higher-priority tasks always preempt lower-priority ones.</a:t>
            </a:r>
          </a:p>
          <a:p>
            <a:pPr>
              <a:buFont typeface="Arial" panose="020B0604020202020204" pitchFamily="34" charset="0"/>
              <a:buChar char="•"/>
            </a:pPr>
            <a:r>
              <a:rPr lang="en-US" sz="1400" b="1" dirty="0"/>
              <a:t>Fixed-Priority Preemptive Scheduling</a:t>
            </a:r>
            <a:r>
              <a:rPr lang="en-US" sz="1400" dirty="0"/>
              <a:t>: Ensures that the highest-priority ready task always runs.</a:t>
            </a:r>
          </a:p>
          <a:p>
            <a:pPr>
              <a:buFont typeface="Arial" panose="020B0604020202020204" pitchFamily="34" charset="0"/>
              <a:buChar char="•"/>
            </a:pPr>
            <a:r>
              <a:rPr lang="en-US" sz="1400" b="1" dirty="0"/>
              <a:t>Rate Monotonic Scheduling (RMS)</a:t>
            </a:r>
            <a:r>
              <a:rPr lang="en-US" sz="1400" dirty="0"/>
              <a:t> and </a:t>
            </a:r>
            <a:r>
              <a:rPr lang="en-US" sz="1400" b="1" dirty="0"/>
              <a:t>Earliest Deadline First (EDF)</a:t>
            </a:r>
            <a:r>
              <a:rPr lang="en-US" sz="1400" dirty="0"/>
              <a:t>: Advanced scheduling algorithms used in some RTOS for managing task priorities based on their periodicity and deadlines.</a:t>
            </a:r>
          </a:p>
          <a:p>
            <a:r>
              <a:rPr lang="en-US" sz="1400" b="1" dirty="0"/>
              <a:t>Responsiveness</a:t>
            </a:r>
            <a:r>
              <a:rPr lang="en-US" sz="1400" dirty="0"/>
              <a:t>:</a:t>
            </a:r>
          </a:p>
          <a:p>
            <a:pPr>
              <a:buFont typeface="Arial" panose="020B0604020202020204" pitchFamily="34" charset="0"/>
              <a:buChar char="•"/>
            </a:pPr>
            <a:r>
              <a:rPr lang="en-US" sz="1400" dirty="0"/>
              <a:t>High responsiveness and low latency for high-priority tasks.</a:t>
            </a:r>
          </a:p>
          <a:p>
            <a:pPr>
              <a:buFont typeface="Arial" panose="020B0604020202020204" pitchFamily="34" charset="0"/>
              <a:buChar char="•"/>
            </a:pPr>
            <a:r>
              <a:rPr lang="en-US" sz="1400" dirty="0"/>
              <a:t>Designed to handle time-critical tasks with minimal jitter.</a:t>
            </a:r>
          </a:p>
          <a:p>
            <a:r>
              <a:rPr lang="en-US" sz="1400" b="1" dirty="0"/>
              <a:t>Predictability</a:t>
            </a:r>
            <a:r>
              <a:rPr lang="en-US" sz="1400" dirty="0"/>
              <a:t>:</a:t>
            </a:r>
          </a:p>
          <a:p>
            <a:pPr>
              <a:buFont typeface="Arial" panose="020B0604020202020204" pitchFamily="34" charset="0"/>
              <a:buChar char="•"/>
            </a:pPr>
            <a:r>
              <a:rPr lang="en-US" sz="1400" dirty="0"/>
              <a:t>Deterministic: The system’s behavior is predictable and consistent, making it suitable for applications with stringent timing requirements.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13928"/>
            <a:ext cx="7772400" cy="1118581"/>
          </a:xfrm>
          <a:prstGeom prst="rect">
            <a:avLst/>
          </a:prstGeom>
        </p:spPr>
        <p:txBody>
          <a:bodyPr vert="horz" wrap="square" lIns="0" tIns="421963" rIns="0" bIns="0" rtlCol="0" anchor="ctr">
            <a:spAutoFit/>
          </a:bodyPr>
          <a:lstStyle/>
          <a:p>
            <a:pPr marL="3522257">
              <a:lnSpc>
                <a:spcPct val="100000"/>
              </a:lnSpc>
              <a:spcBef>
                <a:spcPts val="111"/>
              </a:spcBef>
            </a:pPr>
            <a:r>
              <a:rPr sz="4500" b="1" dirty="0">
                <a:solidFill>
                  <a:srgbClr val="002060"/>
                </a:solidFill>
              </a:rPr>
              <a:t>Task</a:t>
            </a:r>
          </a:p>
        </p:txBody>
      </p:sp>
      <p:sp>
        <p:nvSpPr>
          <p:cNvPr id="3" name="object 3"/>
          <p:cNvSpPr txBox="1"/>
          <p:nvPr/>
        </p:nvSpPr>
        <p:spPr>
          <a:xfrm>
            <a:off x="457200" y="1371600"/>
            <a:ext cx="8377555" cy="5104411"/>
          </a:xfrm>
          <a:prstGeom prst="rect">
            <a:avLst/>
          </a:prstGeom>
        </p:spPr>
        <p:txBody>
          <a:bodyPr vert="horz" wrap="square" lIns="0" tIns="0" rIns="0" bIns="0" rtlCol="0">
            <a:spAutoFit/>
          </a:bodyPr>
          <a:lstStyle/>
          <a:p>
            <a:pPr marL="327652" marR="40004" indent="-315587">
              <a:lnSpc>
                <a:spcPct val="102899"/>
              </a:lnSpc>
              <a:buChar char="•"/>
              <a:tabLst>
                <a:tab pos="327652" algn="l"/>
                <a:tab pos="333366" algn="l"/>
              </a:tabLst>
            </a:pPr>
            <a:r>
              <a:rPr sz="3100" dirty="0">
                <a:solidFill>
                  <a:srgbClr val="976703"/>
                </a:solidFill>
                <a:latin typeface="Arial" panose="020B0604020202020204" pitchFamily="34" charset="0"/>
                <a:cs typeface="Arial" panose="020B0604020202020204" pitchFamily="34" charset="0"/>
              </a:rPr>
              <a:t>	</a:t>
            </a:r>
            <a:r>
              <a:rPr lang="en-US" sz="3100" dirty="0">
                <a:solidFill>
                  <a:srgbClr val="976703"/>
                </a:solidFill>
                <a:latin typeface="Arial" panose="020B0604020202020204" pitchFamily="34" charset="0"/>
                <a:cs typeface="Arial" panose="020B0604020202020204" pitchFamily="34" charset="0"/>
              </a:rPr>
              <a:t>Task are very similar to Super Loop; main difference is system can have multiple task but only one super loop.</a:t>
            </a:r>
          </a:p>
          <a:p>
            <a:pPr marL="327652" marR="40004" indent="-315587">
              <a:lnSpc>
                <a:spcPct val="102899"/>
              </a:lnSpc>
              <a:buChar char="•"/>
              <a:tabLst>
                <a:tab pos="327652" algn="l"/>
                <a:tab pos="333366" algn="l"/>
              </a:tabLst>
            </a:pPr>
            <a:r>
              <a:rPr sz="3100" spc="111" dirty="0">
                <a:solidFill>
                  <a:srgbClr val="072F07"/>
                </a:solidFill>
                <a:latin typeface="Arial" panose="020B0604020202020204" pitchFamily="34" charset="0"/>
                <a:cs typeface="Arial" panose="020B0604020202020204" pitchFamily="34" charset="0"/>
              </a:rPr>
              <a:t>A</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3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2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thread,</a:t>
            </a:r>
            <a:r>
              <a:rPr sz="3100" spc="3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80"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a</a:t>
            </a:r>
            <a:r>
              <a:rPr sz="3100" spc="229"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si</a:t>
            </a:r>
            <a:r>
              <a:rPr lang="en-US" sz="3100" spc="-31" dirty="0">
                <a:solidFill>
                  <a:srgbClr val="072F07"/>
                </a:solidFill>
                <a:latin typeface="Arial" panose="020B0604020202020204" pitchFamily="34" charset="0"/>
                <a:cs typeface="Arial" panose="020B0604020202020204" pitchFamily="34" charset="0"/>
              </a:rPr>
              <a:t>m</a:t>
            </a:r>
            <a:r>
              <a:rPr sz="3100" spc="-31" dirty="0">
                <a:solidFill>
                  <a:srgbClr val="072F07"/>
                </a:solidFill>
                <a:latin typeface="Arial" panose="020B0604020202020204" pitchFamily="34" charset="0"/>
                <a:cs typeface="Arial" panose="020B0604020202020204" pitchFamily="34" charset="0"/>
              </a:rPr>
              <a:t>ple</a:t>
            </a:r>
            <a:r>
              <a:rPr sz="3100" spc="415"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progr</a:t>
            </a:r>
            <a:r>
              <a:rPr lang="en-US" sz="3100" spc="-65" dirty="0">
                <a:solidFill>
                  <a:srgbClr val="072F07"/>
                </a:solidFill>
                <a:latin typeface="Arial" panose="020B0604020202020204" pitchFamily="34" charset="0"/>
                <a:cs typeface="Arial" panose="020B0604020202020204" pitchFamily="34" charset="0"/>
              </a:rPr>
              <a:t>am</a:t>
            </a:r>
            <a:r>
              <a:rPr sz="3100" spc="-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10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thinks</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it</a:t>
            </a:r>
            <a:r>
              <a:rPr sz="3100" spc="1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has</a:t>
            </a:r>
            <a:r>
              <a:rPr sz="3100" spc="12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CPU</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all</a:t>
            </a:r>
            <a:r>
              <a:rPr sz="3100" spc="1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itself.</a:t>
            </a:r>
            <a:endParaRPr sz="3100" dirty="0">
              <a:latin typeface="Arial" panose="020B0604020202020204" pitchFamily="34" charset="0"/>
              <a:cs typeface="Arial" panose="020B0604020202020204" pitchFamily="34" charset="0"/>
            </a:endParaRPr>
          </a:p>
          <a:p>
            <a:pPr marL="329557" marR="18414" indent="-317492">
              <a:lnSpc>
                <a:spcPct val="103800"/>
              </a:lnSpc>
              <a:spcBef>
                <a:spcPts val="795"/>
              </a:spcBef>
              <a:buClr>
                <a:srgbClr val="976703"/>
              </a:buClr>
              <a:buChar char="•"/>
              <a:tabLst>
                <a:tab pos="334002" algn="l"/>
                <a:tab pos="1355057" algn="l"/>
                <a:tab pos="2494218" algn="l"/>
                <a:tab pos="4584585" algn="l"/>
                <a:tab pos="6245069" algn="l"/>
                <a:tab pos="7849674" algn="l"/>
              </a:tabLst>
            </a:pPr>
            <a:r>
              <a:rPr sz="3100" spc="-20" dirty="0">
                <a:solidFill>
                  <a:srgbClr val="072F07"/>
                </a:solidFill>
                <a:latin typeface="Arial" panose="020B0604020202020204" pitchFamily="34" charset="0"/>
                <a:cs typeface="Arial" panose="020B0604020202020204" pitchFamily="34" charset="0"/>
              </a:rPr>
              <a:t>Real</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Ti</a:t>
            </a:r>
            <a:r>
              <a:rPr lang="en-US" sz="3100" spc="-11" dirty="0">
                <a:solidFill>
                  <a:srgbClr val="072F07"/>
                </a:solidFill>
                <a:latin typeface="Arial" panose="020B0604020202020204" pitchFamily="34" charset="0"/>
                <a:cs typeface="Arial" panose="020B0604020202020204" pitchFamily="34" charset="0"/>
              </a:rPr>
              <a:t>m</a:t>
            </a:r>
            <a:r>
              <a:rPr sz="3100" spc="-11" dirty="0">
                <a:solidFill>
                  <a:srgbClr val="072F07"/>
                </a:solidFill>
                <a:latin typeface="Arial" panose="020B0604020202020204" pitchFamily="34" charset="0"/>
                <a:cs typeface="Arial" panose="020B0604020202020204" pitchFamily="34" charset="0"/>
              </a:rPr>
              <a:t>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application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involves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splitting</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spc="-20" dirty="0">
                <a:solidFill>
                  <a:srgbClr val="072F07"/>
                </a:solidFill>
                <a:latin typeface="Arial" panose="020B0604020202020204" pitchFamily="34" charset="0"/>
                <a:cs typeface="Arial" panose="020B0604020202020204" pitchFamily="34" charset="0"/>
              </a:rPr>
              <a:t>work</a:t>
            </a:r>
            <a:r>
              <a:rPr sz="3100" dirty="0">
                <a:solidFill>
                  <a:srgbClr val="072F07"/>
                </a:solidFill>
                <a:latin typeface="Arial" panose="020B0604020202020204" pitchFamily="34" charset="0"/>
                <a:cs typeface="Arial" panose="020B0604020202020204" pitchFamily="34" charset="0"/>
              </a:rPr>
              <a:t>	</a:t>
            </a:r>
            <a:r>
              <a:rPr sz="3100" spc="-6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7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done</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a:t>
            </a:r>
            <a:r>
              <a:rPr sz="3100" spc="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Tasks.</a:t>
            </a:r>
            <a:endParaRPr sz="3100" dirty="0">
              <a:latin typeface="Arial" panose="020B0604020202020204" pitchFamily="34" charset="0"/>
              <a:cs typeface="Arial" panose="020B0604020202020204" pitchFamily="34" charset="0"/>
            </a:endParaRPr>
          </a:p>
          <a:p>
            <a:pPr marL="328286" marR="5080" indent="-316223">
              <a:lnSpc>
                <a:spcPct val="103800"/>
              </a:lnSpc>
              <a:spcBef>
                <a:spcPts val="795"/>
              </a:spcBef>
              <a:buClr>
                <a:srgbClr val="976703"/>
              </a:buClr>
              <a:buChar char="•"/>
              <a:tabLst>
                <a:tab pos="336542" algn="l"/>
                <a:tab pos="1405856" algn="l"/>
                <a:tab pos="2454849" algn="l"/>
                <a:tab pos="2979346" algn="l"/>
                <a:tab pos="4644275" algn="l"/>
                <a:tab pos="5283703" algn="l"/>
                <a:tab pos="6235544" algn="l"/>
                <a:tab pos="6942281" algn="l"/>
                <a:tab pos="7543611" algn="l"/>
              </a:tabLst>
            </a:pP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assigned</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its</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own</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set</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of</a:t>
            </a:r>
            <a:r>
              <a:rPr sz="3100" dirty="0">
                <a:solidFill>
                  <a:srgbClr val="072F07"/>
                </a:solidFill>
                <a:latin typeface="Arial" panose="020B0604020202020204" pitchFamily="34" charset="0"/>
                <a:cs typeface="Arial" panose="020B0604020202020204" pitchFamily="34" charset="0"/>
              </a:rPr>
              <a:t>	</a:t>
            </a:r>
            <a:r>
              <a:rPr sz="3100" i="1" spc="51" dirty="0">
                <a:solidFill>
                  <a:srgbClr val="0C64ED"/>
                </a:solidFill>
                <a:latin typeface="Arial" panose="020B0604020202020204" pitchFamily="34" charset="0"/>
                <a:cs typeface="Arial" panose="020B0604020202020204" pitchFamily="34" charset="0"/>
              </a:rPr>
              <a:t>CPU 	</a:t>
            </a:r>
            <a:r>
              <a:rPr sz="3100" i="1" dirty="0">
                <a:solidFill>
                  <a:srgbClr val="0C64ED"/>
                </a:solidFill>
                <a:latin typeface="Arial" panose="020B0604020202020204" pitchFamily="34" charset="0"/>
                <a:cs typeface="Arial" panose="020B0604020202020204" pitchFamily="34" charset="0"/>
              </a:rPr>
              <a:t>Registers</a:t>
            </a:r>
            <a:r>
              <a:rPr sz="3100" i="1" dirty="0">
                <a:solidFill>
                  <a:srgbClr val="072F07"/>
                </a:solidFill>
                <a:latin typeface="Arial" panose="020B0604020202020204" pitchFamily="34" charset="0"/>
                <a:cs typeface="Arial" panose="020B0604020202020204" pitchFamily="34" charset="0"/>
              </a:rPr>
              <a:t>,</a:t>
            </a:r>
            <a:r>
              <a:rPr sz="3100" i="1" spc="115" dirty="0">
                <a:solidFill>
                  <a:srgbClr val="072F07"/>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Stack</a:t>
            </a:r>
            <a:r>
              <a:rPr sz="3100" i="1" spc="265" dirty="0">
                <a:solidFill>
                  <a:srgbClr val="0C64ED"/>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Area</a:t>
            </a:r>
            <a:r>
              <a:rPr sz="3100" i="1" spc="285" dirty="0">
                <a:solidFill>
                  <a:srgbClr val="0C64ED"/>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and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305" dirty="0">
                <a:solidFill>
                  <a:srgbClr val="072F07"/>
                </a:solidFill>
                <a:latin typeface="Arial" panose="020B0604020202020204" pitchFamily="34" charset="0"/>
                <a:cs typeface="Arial" panose="020B0604020202020204" pitchFamily="34" charset="0"/>
              </a:rPr>
              <a:t> </a:t>
            </a:r>
            <a:r>
              <a:rPr sz="3100" i="1" spc="35" dirty="0">
                <a:solidFill>
                  <a:srgbClr val="0C64ED"/>
                </a:solidFill>
                <a:latin typeface="Arial" panose="020B0604020202020204" pitchFamily="34" charset="0"/>
                <a:cs typeface="Arial" panose="020B0604020202020204" pitchFamily="34" charset="0"/>
              </a:rPr>
              <a:t>Priority</a:t>
            </a:r>
            <a:r>
              <a:rPr sz="3100" i="1" spc="35" dirty="0">
                <a:solidFill>
                  <a:srgbClr val="072F07"/>
                </a:solidFill>
                <a:latin typeface="Arial" panose="020B0604020202020204" pitchFamily="34" charset="0"/>
                <a:cs typeface="Arial" panose="020B0604020202020204" pitchFamily="34" charset="0"/>
              </a:rPr>
              <a:t>.</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57200"/>
            <a:ext cx="5181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p>
        </p:txBody>
      </p:sp>
      <p:sp>
        <p:nvSpPr>
          <p:cNvPr id="5" name="TextBox 4">
            <a:extLst>
              <a:ext uri="{FF2B5EF4-FFF2-40B4-BE49-F238E27FC236}">
                <a16:creationId xmlns:a16="http://schemas.microsoft.com/office/drawing/2014/main" id="{3E97184E-ECDC-3F9B-0BC2-6520DE90DD77}"/>
              </a:ext>
            </a:extLst>
          </p:cNvPr>
          <p:cNvSpPr txBox="1"/>
          <p:nvPr/>
        </p:nvSpPr>
        <p:spPr>
          <a:xfrm>
            <a:off x="0" y="762000"/>
            <a:ext cx="9144000" cy="5747727"/>
          </a:xfrm>
          <a:prstGeom prst="rect">
            <a:avLst/>
          </a:prstGeom>
          <a:noFill/>
        </p:spPr>
        <p:txBody>
          <a:bodyPr wrap="square">
            <a:spAutoFit/>
          </a:bodyPr>
          <a:lstStyle/>
          <a:p>
            <a:r>
              <a:rPr lang="en-US" sz="1750" b="1" dirty="0">
                <a:solidFill>
                  <a:srgbClr val="FF0000"/>
                </a:solidFill>
                <a:latin typeface="Arial" panose="020B0604020202020204" pitchFamily="34" charset="0"/>
                <a:cs typeface="Arial" panose="020B0604020202020204" pitchFamily="34" charset="0"/>
              </a:rPr>
              <a:t>1. DORMANT:</a:t>
            </a:r>
          </a:p>
          <a:p>
            <a:r>
              <a:rPr lang="en-US" sz="1750" dirty="0">
                <a:latin typeface="Arial" panose="020B0604020202020204" pitchFamily="34" charset="0"/>
                <a:cs typeface="Arial" panose="020B0604020202020204" pitchFamily="34" charset="0"/>
              </a:rPr>
              <a:t>   - This is the initial state of a task before it has been started or after it has terminated.</a:t>
            </a:r>
          </a:p>
          <a:p>
            <a:r>
              <a:rPr lang="en-US" sz="1750" dirty="0">
                <a:latin typeface="Arial" panose="020B0604020202020204" pitchFamily="34" charset="0"/>
                <a:cs typeface="Arial" panose="020B0604020202020204" pitchFamily="34" charset="0"/>
              </a:rPr>
              <a:t>   - The task is not yet part of the scheduling pool.</a:t>
            </a:r>
          </a:p>
          <a:p>
            <a:r>
              <a:rPr lang="en-US" sz="1750" dirty="0">
                <a:latin typeface="Arial" panose="020B0604020202020204" pitchFamily="34" charset="0"/>
                <a:cs typeface="Arial" panose="020B0604020202020204" pitchFamily="34" charset="0"/>
              </a:rPr>
              <a:t>   - It cannot be executed or be part of any scheduling decisions.</a:t>
            </a:r>
          </a:p>
          <a:p>
            <a:r>
              <a:rPr lang="en-US" sz="1750" b="1" dirty="0">
                <a:solidFill>
                  <a:srgbClr val="FF0000"/>
                </a:solidFill>
                <a:latin typeface="Arial" panose="020B0604020202020204" pitchFamily="34" charset="0"/>
                <a:cs typeface="Arial" panose="020B0604020202020204" pitchFamily="34" charset="0"/>
              </a:rPr>
              <a:t>2. READY:</a:t>
            </a:r>
          </a:p>
          <a:p>
            <a:r>
              <a:rPr lang="en-US" sz="1750" dirty="0">
                <a:latin typeface="Arial" panose="020B0604020202020204" pitchFamily="34" charset="0"/>
                <a:cs typeface="Arial" panose="020B0604020202020204" pitchFamily="34" charset="0"/>
              </a:rPr>
              <a:t>   - In this state, the task is prepared to run and is waiting for the CPU to become available.</a:t>
            </a:r>
          </a:p>
          <a:p>
            <a:r>
              <a:rPr lang="en-US" sz="1750" dirty="0">
                <a:latin typeface="Arial" panose="020B0604020202020204" pitchFamily="34" charset="0"/>
                <a:cs typeface="Arial" panose="020B0604020202020204" pitchFamily="34" charset="0"/>
              </a:rPr>
              <a:t>   - Multiple tasks can be in the READY state, and the scheduler decides which one will be executed based on the scheduling policy.</a:t>
            </a:r>
          </a:p>
          <a:p>
            <a:r>
              <a:rPr lang="en-US" sz="1750" b="1" dirty="0">
                <a:solidFill>
                  <a:srgbClr val="FF0000"/>
                </a:solidFill>
                <a:latin typeface="Arial" panose="020B0604020202020204" pitchFamily="34" charset="0"/>
                <a:cs typeface="Arial" panose="020B0604020202020204" pitchFamily="34" charset="0"/>
              </a:rPr>
              <a:t>3. RUNNING:</a:t>
            </a:r>
          </a:p>
          <a:p>
            <a:r>
              <a:rPr lang="en-US" sz="1750" dirty="0">
                <a:latin typeface="Arial" panose="020B0604020202020204" pitchFamily="34" charset="0"/>
                <a:cs typeface="Arial" panose="020B0604020202020204" pitchFamily="34" charset="0"/>
              </a:rPr>
              <a:t>   - The task is currently being executed by the CPU.</a:t>
            </a:r>
          </a:p>
          <a:p>
            <a:r>
              <a:rPr lang="en-US" sz="1750" dirty="0">
                <a:latin typeface="Arial" panose="020B0604020202020204" pitchFamily="34" charset="0"/>
                <a:cs typeface="Arial" panose="020B0604020202020204" pitchFamily="34" charset="0"/>
              </a:rPr>
              <a:t>   - Only one task can be in the RUNNING state at any given time on a single-core processor.</a:t>
            </a:r>
          </a:p>
          <a:p>
            <a:r>
              <a:rPr lang="en-US" sz="1750" b="1" dirty="0">
                <a:solidFill>
                  <a:srgbClr val="FF0000"/>
                </a:solidFill>
                <a:latin typeface="Arial" panose="020B0604020202020204" pitchFamily="34" charset="0"/>
                <a:cs typeface="Arial" panose="020B0604020202020204" pitchFamily="34" charset="0"/>
              </a:rPr>
              <a:t>4. WAITING:</a:t>
            </a:r>
          </a:p>
          <a:p>
            <a:r>
              <a:rPr lang="en-US" sz="1750" dirty="0">
                <a:latin typeface="Arial" panose="020B0604020202020204" pitchFamily="34" charset="0"/>
                <a:cs typeface="Arial" panose="020B0604020202020204" pitchFamily="34" charset="0"/>
              </a:rPr>
              <a:t>   - The task is blocked and waiting for an event or condition to be met before it can transition back to the READY state.</a:t>
            </a:r>
          </a:p>
          <a:p>
            <a:r>
              <a:rPr lang="en-US" sz="1750" dirty="0">
                <a:latin typeface="Arial" panose="020B0604020202020204" pitchFamily="34" charset="0"/>
                <a:cs typeface="Arial" panose="020B0604020202020204" pitchFamily="34" charset="0"/>
              </a:rPr>
              <a:t>   - Common waiting conditions include waiting for a timeout, semaphore, message, or I/O operation to complete.</a:t>
            </a:r>
          </a:p>
          <a:p>
            <a:r>
              <a:rPr lang="en-US" sz="1750" b="1" dirty="0">
                <a:solidFill>
                  <a:srgbClr val="FF0000"/>
                </a:solidFill>
                <a:latin typeface="Arial" panose="020B0604020202020204" pitchFamily="34" charset="0"/>
                <a:cs typeface="Arial" panose="020B0604020202020204" pitchFamily="34" charset="0"/>
              </a:rPr>
              <a:t>5. ISR (Interrupt Service Routine):</a:t>
            </a:r>
          </a:p>
          <a:p>
            <a:r>
              <a:rPr lang="en-US" sz="1750" dirty="0">
                <a:latin typeface="Arial" panose="020B0604020202020204" pitchFamily="34" charset="0"/>
                <a:cs typeface="Arial" panose="020B0604020202020204" pitchFamily="34" charset="0"/>
              </a:rPr>
              <a:t>   - Its not a task state, this refers to the execution of a function in response to an interrupt.</a:t>
            </a:r>
          </a:p>
          <a:p>
            <a:r>
              <a:rPr lang="en-US" sz="1750" dirty="0">
                <a:latin typeface="Arial" panose="020B0604020202020204" pitchFamily="34" charset="0"/>
                <a:cs typeface="Arial" panose="020B0604020202020204" pitchFamily="34" charset="0"/>
              </a:rPr>
              <a:t>   - The ISR has a higher priority and can preempt the currently running task.</a:t>
            </a:r>
          </a:p>
          <a:p>
            <a:r>
              <a:rPr lang="en-US" sz="1750" dirty="0">
                <a:latin typeface="Arial" panose="020B0604020202020204" pitchFamily="34" charset="0"/>
                <a:cs typeface="Arial" panose="020B0604020202020204" pitchFamily="34" charset="0"/>
              </a:rPr>
              <a:t>   - Tasks can transition in and out of the ISR state as interrupts occur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405A-C400-94E2-EED6-477820EB7D35}"/>
              </a:ext>
            </a:extLst>
          </p:cNvPr>
          <p:cNvSpPr>
            <a:spLocks noGrp="1"/>
          </p:cNvSpPr>
          <p:nvPr>
            <p:ph type="title"/>
          </p:nvPr>
        </p:nvSpPr>
        <p:spPr/>
        <p:txBody>
          <a:bodyPr>
            <a:normAutofit/>
          </a:bodyPr>
          <a:lstStyle/>
          <a:p>
            <a:r>
              <a:rPr lang="en-US" sz="4500" b="1" dirty="0">
                <a:solidFill>
                  <a:srgbClr val="002060"/>
                </a:solidFill>
              </a:rPr>
              <a:t>What is a Real Time System ?</a:t>
            </a:r>
          </a:p>
        </p:txBody>
      </p:sp>
      <p:sp>
        <p:nvSpPr>
          <p:cNvPr id="3" name="Content Placeholder 2">
            <a:extLst>
              <a:ext uri="{FF2B5EF4-FFF2-40B4-BE49-F238E27FC236}">
                <a16:creationId xmlns:a16="http://schemas.microsoft.com/office/drawing/2014/main" id="{9ED0B618-6B8A-8323-A6A3-C09EF90216C2}"/>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Any system that has a </a:t>
            </a:r>
            <a:r>
              <a:rPr lang="en-US" sz="2800" b="1" dirty="0">
                <a:solidFill>
                  <a:srgbClr val="FF0000"/>
                </a:solidFill>
                <a:latin typeface="Arial" panose="020B0604020202020204" pitchFamily="34" charset="0"/>
                <a:cs typeface="Arial" panose="020B0604020202020204" pitchFamily="34" charset="0"/>
              </a:rPr>
              <a:t>deterministic</a:t>
            </a:r>
            <a:r>
              <a:rPr lang="en-US" sz="2800" dirty="0">
                <a:latin typeface="Arial" panose="020B0604020202020204" pitchFamily="34" charset="0"/>
                <a:cs typeface="Arial" panose="020B0604020202020204" pitchFamily="34" charset="0"/>
              </a:rPr>
              <a:t> response to a given event can be considered “ real-time.</a:t>
            </a:r>
          </a:p>
          <a:p>
            <a:r>
              <a:rPr lang="en-US" sz="2800" dirty="0">
                <a:latin typeface="Arial" panose="020B0604020202020204" pitchFamily="34" charset="0"/>
                <a:cs typeface="Arial" panose="020B0604020202020204" pitchFamily="34" charset="0"/>
              </a:rPr>
              <a:t>It is extremely important to realize that real-time requirements can vary widely, both in the speed of the timing requirement and also the </a:t>
            </a:r>
            <a:r>
              <a:rPr lang="en-US" sz="2800" b="1" dirty="0">
                <a:solidFill>
                  <a:srgbClr val="FF0000"/>
                </a:solidFill>
                <a:latin typeface="Arial" panose="020B0604020202020204" pitchFamily="34" charset="0"/>
                <a:cs typeface="Arial" panose="020B0604020202020204" pitchFamily="34" charset="0"/>
              </a:rPr>
              <a:t>severity of consequences if the required Realtime deadlines are not met</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1846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515" y="1788242"/>
            <a:ext cx="7687159" cy="3960743"/>
          </a:xfrm>
          <a:prstGeom prst="rect">
            <a:avLst/>
          </a:prstGeom>
        </p:spPr>
      </p:pic>
      <p:sp>
        <p:nvSpPr>
          <p:cNvPr id="3" name="object 3"/>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r>
              <a:rPr lang="en-US" sz="4500" b="1" dirty="0">
                <a:solidFill>
                  <a:srgbClr val="002060"/>
                </a:solidFill>
              </a:rPr>
              <a:t>s</a:t>
            </a:r>
            <a:endParaRPr sz="4500" b="1" dirty="0">
              <a:solidFill>
                <a:srgbClr val="00206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F5DC-940C-4805-7D6E-30215AC91D56}"/>
              </a:ext>
            </a:extLst>
          </p:cNvPr>
          <p:cNvSpPr>
            <a:spLocks noGrp="1"/>
          </p:cNvSpPr>
          <p:nvPr>
            <p:ph type="title"/>
          </p:nvPr>
        </p:nvSpPr>
        <p:spPr>
          <a:xfrm>
            <a:off x="628650" y="-9331"/>
            <a:ext cx="7886700" cy="1325563"/>
          </a:xfrm>
        </p:spPr>
        <p:txBody>
          <a:bodyPr/>
          <a:lstStyle/>
          <a:p>
            <a:r>
              <a:rPr lang="en-US" sz="4500" b="1" dirty="0">
                <a:solidFill>
                  <a:srgbClr val="002060"/>
                </a:solidFill>
              </a:rPr>
              <a:t>Task</a:t>
            </a:r>
            <a:r>
              <a:rPr lang="en-US" dirty="0"/>
              <a:t> </a:t>
            </a:r>
            <a:r>
              <a:rPr lang="en-US" sz="4500" b="1" dirty="0">
                <a:solidFill>
                  <a:srgbClr val="002060"/>
                </a:solidFill>
              </a:rPr>
              <a:t>Scheduling</a:t>
            </a:r>
          </a:p>
        </p:txBody>
      </p:sp>
      <p:sp>
        <p:nvSpPr>
          <p:cNvPr id="4" name="Content Placeholder 3">
            <a:extLst>
              <a:ext uri="{FF2B5EF4-FFF2-40B4-BE49-F238E27FC236}">
                <a16:creationId xmlns:a16="http://schemas.microsoft.com/office/drawing/2014/main" id="{7926E959-32F8-1100-FF51-29ED058374A3}"/>
              </a:ext>
            </a:extLst>
          </p:cNvPr>
          <p:cNvSpPr>
            <a:spLocks noGrp="1"/>
          </p:cNvSpPr>
          <p:nvPr>
            <p:ph idx="1"/>
          </p:nvPr>
        </p:nvSpPr>
        <p:spPr>
          <a:xfrm>
            <a:off x="34212" y="1066800"/>
            <a:ext cx="8991600" cy="5791200"/>
          </a:xfrm>
        </p:spPr>
        <p:txBody>
          <a:bodyPr>
            <a:normAutofit lnSpcReduction="10000"/>
          </a:bodyPr>
          <a:lstStyle/>
          <a:p>
            <a:r>
              <a:rPr lang="en-US" sz="2400" dirty="0">
                <a:latin typeface="Arial" panose="020B0604020202020204" pitchFamily="34" charset="0"/>
                <a:cs typeface="Arial" panose="020B0604020202020204" pitchFamily="34" charset="0"/>
              </a:rPr>
              <a:t>Task scheduling in a real-time operating system (RTOS) is the process of determining which task should be executed next, based on the system's resources and the tasks' priorities and deadlines. RTOS task scheduling is critical for ensuring that real-time tasks meet their deadlines, as even a small delay in executing a task can have serious consequences.</a:t>
            </a:r>
          </a:p>
          <a:p>
            <a:r>
              <a:rPr lang="en-US" sz="2400" dirty="0">
                <a:latin typeface="Arial" panose="020B0604020202020204" pitchFamily="34" charset="0"/>
                <a:cs typeface="Arial" panose="020B0604020202020204" pitchFamily="34" charset="0"/>
              </a:rPr>
              <a:t>There are two main types of RTOS task scheduling algorithms: </a:t>
            </a:r>
            <a:r>
              <a:rPr lang="en-US" sz="2400" b="1" dirty="0">
                <a:latin typeface="Arial" panose="020B0604020202020204" pitchFamily="34" charset="0"/>
                <a:cs typeface="Arial" panose="020B0604020202020204" pitchFamily="34" charset="0"/>
              </a:rPr>
              <a:t>preemptive</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non-preemptive</a:t>
            </a:r>
            <a:r>
              <a:rPr lang="en-US" sz="2400" dirty="0">
                <a:latin typeface="Arial" panose="020B0604020202020204" pitchFamily="34" charset="0"/>
                <a:cs typeface="Arial" panose="020B0604020202020204" pitchFamily="34" charset="0"/>
              </a:rPr>
              <a:t>.</a:t>
            </a: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allow the RTOS to interrupt a running task and switch to a higher-priority task. This is important for ensuring that critical tasks meet their deadlines, even if lower-priority tasks are already running.</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Non-preemptive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do not allow the RTOS to interrupt a running task. This can be useful for tasks that need to run to completion without being interrupted, but it can also lead to missed deadlines for higher-priority tasks if a lower-priority task takes a long time to complete.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94921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9A3-7491-6F44-7401-396AFDE8A613}"/>
              </a:ext>
            </a:extLst>
          </p:cNvPr>
          <p:cNvSpPr>
            <a:spLocks noGrp="1"/>
          </p:cNvSpPr>
          <p:nvPr>
            <p:ph type="title"/>
          </p:nvPr>
        </p:nvSpPr>
        <p:spPr/>
        <p:txBody>
          <a:bodyPr/>
          <a:lstStyle/>
          <a:p>
            <a:r>
              <a:rPr lang="en-US" sz="4500" b="1" dirty="0">
                <a:solidFill>
                  <a:srgbClr val="002060"/>
                </a:solidFill>
              </a:rPr>
              <a:t>Preemptive</a:t>
            </a:r>
            <a:r>
              <a:rPr lang="en-US" dirty="0"/>
              <a:t> </a:t>
            </a:r>
            <a:r>
              <a:rPr lang="en-US" sz="4500" b="1" dirty="0">
                <a:solidFill>
                  <a:srgbClr val="002060"/>
                </a:solidFill>
              </a:rPr>
              <a:t>and</a:t>
            </a:r>
            <a:r>
              <a:rPr lang="en-US" dirty="0"/>
              <a:t> </a:t>
            </a:r>
            <a:r>
              <a:rPr lang="en-US" sz="4500" b="1" dirty="0">
                <a:solidFill>
                  <a:srgbClr val="002060"/>
                </a:solidFill>
              </a:rPr>
              <a:t>Non-preemptive</a:t>
            </a:r>
          </a:p>
        </p:txBody>
      </p:sp>
      <p:pic>
        <p:nvPicPr>
          <p:cNvPr id="4" name="Content Placeholder 3">
            <a:extLst>
              <a:ext uri="{FF2B5EF4-FFF2-40B4-BE49-F238E27FC236}">
                <a16:creationId xmlns:a16="http://schemas.microsoft.com/office/drawing/2014/main" id="{6BF2DC5C-B252-B1DA-7366-7EB4150D6E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28650" y="1490630"/>
            <a:ext cx="7981950" cy="4962113"/>
          </a:xfrm>
          <a:prstGeom prst="rect">
            <a:avLst/>
          </a:prstGeom>
        </p:spPr>
      </p:pic>
    </p:spTree>
    <p:extLst>
      <p:ext uri="{BB962C8B-B14F-4D97-AF65-F5344CB8AC3E}">
        <p14:creationId xmlns:p14="http://schemas.microsoft.com/office/powerpoint/2010/main" val="62545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1898-AA5E-DFC8-DA1A-ED65B66FAA47}"/>
              </a:ext>
            </a:extLst>
          </p:cNvPr>
          <p:cNvSpPr>
            <a:spLocks noGrp="1"/>
          </p:cNvSpPr>
          <p:nvPr>
            <p:ph type="title"/>
          </p:nvPr>
        </p:nvSpPr>
        <p:spPr>
          <a:xfrm>
            <a:off x="152400" y="365128"/>
            <a:ext cx="8362950" cy="1325563"/>
          </a:xfrm>
        </p:spPr>
        <p:txBody>
          <a:bodyPr>
            <a:normAutofit/>
          </a:bodyPr>
          <a:lstStyle/>
          <a:p>
            <a:r>
              <a:rPr lang="en-US" sz="4500" b="1" dirty="0">
                <a:solidFill>
                  <a:srgbClr val="002060"/>
                </a:solidFill>
              </a:rPr>
              <a:t>RTOS</a:t>
            </a:r>
            <a:r>
              <a:rPr lang="en-US" dirty="0"/>
              <a:t> </a:t>
            </a:r>
            <a:r>
              <a:rPr lang="en-US" sz="4500" b="1" dirty="0">
                <a:solidFill>
                  <a:srgbClr val="002060"/>
                </a:solidFill>
              </a:rPr>
              <a:t>Task</a:t>
            </a:r>
            <a:r>
              <a:rPr lang="en-US" dirty="0"/>
              <a:t> </a:t>
            </a:r>
            <a:r>
              <a:rPr lang="en-US" sz="4500" b="1" dirty="0">
                <a:solidFill>
                  <a:srgbClr val="002060"/>
                </a:solidFill>
              </a:rPr>
              <a:t>Scheduling</a:t>
            </a:r>
            <a:r>
              <a:rPr lang="en-US" dirty="0"/>
              <a:t> </a:t>
            </a:r>
            <a:r>
              <a:rPr lang="en-US" sz="4500" b="1" dirty="0">
                <a:solidFill>
                  <a:srgbClr val="002060"/>
                </a:solidFill>
              </a:rPr>
              <a:t>Consideration</a:t>
            </a:r>
          </a:p>
        </p:txBody>
      </p:sp>
      <p:sp>
        <p:nvSpPr>
          <p:cNvPr id="3" name="Content Placeholder 2">
            <a:extLst>
              <a:ext uri="{FF2B5EF4-FFF2-40B4-BE49-F238E27FC236}">
                <a16:creationId xmlns:a16="http://schemas.microsoft.com/office/drawing/2014/main" id="{8DFACC47-B4A2-E3B1-A4E0-F54A306E6586}"/>
              </a:ext>
            </a:extLst>
          </p:cNvPr>
          <p:cNvSpPr>
            <a:spLocks noGrp="1"/>
          </p:cNvSpPr>
          <p:nvPr>
            <p:ph idx="1"/>
          </p:nvPr>
        </p:nvSpPr>
        <p:spPr>
          <a:xfrm>
            <a:off x="304800" y="1447800"/>
            <a:ext cx="8534400" cy="5045072"/>
          </a:xfrm>
        </p:spPr>
        <p:txBody>
          <a:bodyPr>
            <a:normAutofit/>
          </a:bodyPr>
          <a:lstStyle/>
          <a:p>
            <a:pPr marL="0" marR="0">
              <a:lnSpc>
                <a:spcPct val="107000"/>
              </a:lnSpc>
              <a:spcBef>
                <a:spcPts val="0"/>
              </a:spcBef>
              <a:spcAft>
                <a:spcPts val="80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to preemption, RTOS task scheduling algorithms also consider the following factors: </a:t>
            </a:r>
            <a:r>
              <a:rPr lang="en-US" sz="1800" b="1" kern="0" dirty="0">
                <a:effectLst/>
                <a:latin typeface="Arial" panose="020B0604020202020204" pitchFamily="34" charset="0"/>
                <a:ea typeface="Times New Roman" panose="02020603050405020304" pitchFamily="18" charset="0"/>
                <a:cs typeface="Arial" panose="020B0604020202020204" pitchFamily="34" charset="0"/>
              </a:rPr>
              <a:t>Task priority, Task deadline, Task execution time, Resource availability</a:t>
            </a:r>
          </a:p>
          <a:p>
            <a:pPr marL="0" marR="0" indent="0">
              <a:lnSpc>
                <a:spcPct val="107000"/>
              </a:lnSpc>
              <a:spcBef>
                <a:spcPts val="0"/>
              </a:spcBef>
              <a:spcAft>
                <a:spcPts val="800"/>
              </a:spcAft>
              <a:buNone/>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Some common RTOS task scheduling algorithms include: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Priority-based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is the most common type of scheduling algorithm. It assigns a priority to each task and schedules the task with the highest priority to run first.</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Round-robin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gives each task an equal amount of time to run, regardless of its priority. This can be useful for tasks that need to be executed periodically, but it can also lead to missed deadlines for higher-priority tasks.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Deadline-based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schedules tasks based on their deadlines. Tasks with earlier deadlines are scheduled to run first.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5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CDA2-53C8-B2D7-78C5-073B8B7D4EA9}"/>
              </a:ext>
            </a:extLst>
          </p:cNvPr>
          <p:cNvSpPr>
            <a:spLocks noGrp="1"/>
          </p:cNvSpPr>
          <p:nvPr>
            <p:ph type="title"/>
          </p:nvPr>
        </p:nvSpPr>
        <p:spPr>
          <a:xfrm>
            <a:off x="0" y="0"/>
            <a:ext cx="9144000" cy="1325563"/>
          </a:xfrm>
        </p:spPr>
        <p:txBody>
          <a:bodyPr>
            <a:normAutofit fontScale="90000"/>
          </a:bodyPr>
          <a:lstStyle/>
          <a:p>
            <a:r>
              <a:rPr lang="en-US" sz="4500" b="1" dirty="0">
                <a:solidFill>
                  <a:srgbClr val="002060"/>
                </a:solidFill>
              </a:rPr>
              <a:t>Managing task deadlines in an RTOS when tasks are preempted</a:t>
            </a:r>
          </a:p>
        </p:txBody>
      </p:sp>
      <p:sp>
        <p:nvSpPr>
          <p:cNvPr id="3" name="Content Placeholder 2">
            <a:extLst>
              <a:ext uri="{FF2B5EF4-FFF2-40B4-BE49-F238E27FC236}">
                <a16:creationId xmlns:a16="http://schemas.microsoft.com/office/drawing/2014/main" id="{CD5DB4C7-972E-C6F0-9262-3413F12989B8}"/>
              </a:ext>
            </a:extLst>
          </p:cNvPr>
          <p:cNvSpPr>
            <a:spLocks noGrp="1"/>
          </p:cNvSpPr>
          <p:nvPr>
            <p:ph idx="1"/>
          </p:nvPr>
        </p:nvSpPr>
        <p:spPr>
          <a:xfrm>
            <a:off x="66869" y="1447800"/>
            <a:ext cx="9067800" cy="5638799"/>
          </a:xfrm>
        </p:spPr>
        <p:txBody>
          <a:bodyPr>
            <a:normAutofit fontScale="85000" lnSpcReduction="20000"/>
          </a:bodyPr>
          <a:lstStyle/>
          <a:p>
            <a:pPr marL="0" indent="0">
              <a:buNone/>
            </a:pPr>
            <a:r>
              <a:rPr lang="en-US" b="1" dirty="0"/>
              <a:t>Strategies for Ensuring Deadlines Are Met:</a:t>
            </a:r>
            <a:endParaRPr lang="en-US" dirty="0"/>
          </a:p>
          <a:p>
            <a:pPr>
              <a:buFont typeface="+mj-lt"/>
              <a:buAutoNum type="arabicPeriod"/>
            </a:pPr>
            <a:r>
              <a:rPr lang="en-US" b="1" dirty="0"/>
              <a:t>Priority-Based Scheduling</a:t>
            </a:r>
            <a:endParaRPr lang="en-US" dirty="0"/>
          </a:p>
          <a:p>
            <a:pPr marL="742950" lvl="1" indent="-285750"/>
            <a:r>
              <a:rPr lang="en-US" dirty="0"/>
              <a:t>Higher priority for tasks with stringent deadlines.</a:t>
            </a:r>
          </a:p>
          <a:p>
            <a:pPr>
              <a:buFont typeface="+mj-lt"/>
              <a:buAutoNum type="arabicPeriod"/>
            </a:pPr>
            <a:r>
              <a:rPr lang="en-US" b="1" dirty="0"/>
              <a:t>Deadline Monotonic Scheduling (DMS)</a:t>
            </a:r>
            <a:endParaRPr lang="en-US" dirty="0"/>
          </a:p>
          <a:p>
            <a:pPr marL="742950" lvl="1" indent="-285750"/>
            <a:r>
              <a:rPr lang="en-US" dirty="0"/>
              <a:t>Fixed-priority: shorter deadlines get higher priority.</a:t>
            </a:r>
          </a:p>
          <a:p>
            <a:pPr>
              <a:buFont typeface="+mj-lt"/>
              <a:buAutoNum type="arabicPeriod"/>
            </a:pPr>
            <a:r>
              <a:rPr lang="en-US" b="1" dirty="0"/>
              <a:t>Earliest Deadline First (EDF)</a:t>
            </a:r>
            <a:endParaRPr lang="en-US" dirty="0"/>
          </a:p>
          <a:p>
            <a:pPr marL="742950" lvl="1" indent="-285750"/>
            <a:r>
              <a:rPr lang="en-US" dirty="0"/>
              <a:t>Dynamic priority: tasks closest to their deadlines run first.</a:t>
            </a:r>
          </a:p>
          <a:p>
            <a:pPr>
              <a:buFont typeface="+mj-lt"/>
              <a:buAutoNum type="arabicPeriod"/>
            </a:pPr>
            <a:r>
              <a:rPr lang="en-US" b="1" dirty="0"/>
              <a:t>Rate Monotonic Scheduling (RMS)</a:t>
            </a:r>
            <a:endParaRPr lang="en-US" dirty="0"/>
          </a:p>
          <a:p>
            <a:pPr marL="742950" lvl="1" indent="-285750"/>
            <a:r>
              <a:rPr lang="en-US" dirty="0"/>
              <a:t>Fixed-priority: shorter periods get higher priority.</a:t>
            </a:r>
          </a:p>
          <a:p>
            <a:pPr>
              <a:buFont typeface="+mj-lt"/>
              <a:buAutoNum type="arabicPeriod"/>
            </a:pPr>
            <a:r>
              <a:rPr lang="en-US" b="1" dirty="0"/>
              <a:t>Deadline-Aware Task Management</a:t>
            </a:r>
            <a:endParaRPr lang="en-US" dirty="0"/>
          </a:p>
          <a:p>
            <a:pPr marL="742950" lvl="1" indent="-285750"/>
            <a:r>
              <a:rPr lang="en-US" dirty="0"/>
              <a:t>Monitor execution time and deadlines to avoid deadline misses.</a:t>
            </a:r>
          </a:p>
          <a:p>
            <a:pPr>
              <a:buFont typeface="+mj-lt"/>
              <a:buAutoNum type="arabicPeriod"/>
            </a:pPr>
            <a:r>
              <a:rPr lang="en-US" b="1" dirty="0"/>
              <a:t>Time Slicing and Time Quanta</a:t>
            </a:r>
            <a:endParaRPr lang="en-US" dirty="0"/>
          </a:p>
          <a:p>
            <a:pPr marL="742950" lvl="1" indent="-285750"/>
            <a:r>
              <a:rPr lang="en-US" dirty="0"/>
              <a:t>Allocate fixed time slices to tasks; manage CPU time efficiently.</a:t>
            </a:r>
          </a:p>
          <a:p>
            <a:pPr>
              <a:buFont typeface="+mj-lt"/>
              <a:buAutoNum type="arabicPeriod"/>
            </a:pPr>
            <a:r>
              <a:rPr lang="en-US" b="1" dirty="0"/>
              <a:t>Task Deadlines and Watchdogs</a:t>
            </a:r>
            <a:endParaRPr lang="en-US" dirty="0"/>
          </a:p>
          <a:p>
            <a:pPr marL="742950" lvl="1" indent="-285750"/>
            <a:r>
              <a:rPr lang="en-US" dirty="0"/>
              <a:t>Monitor deadlines; take corrective actions if necessary.</a:t>
            </a:r>
          </a:p>
          <a:p>
            <a:pPr>
              <a:buFont typeface="+mj-lt"/>
              <a:buAutoNum type="arabicPeriod"/>
            </a:pPr>
            <a:r>
              <a:rPr lang="en-US" b="1" dirty="0"/>
              <a:t>Efficient Context Switching</a:t>
            </a:r>
            <a:endParaRPr lang="en-US" dirty="0"/>
          </a:p>
          <a:p>
            <a:pPr marL="742950" lvl="1" indent="-285750"/>
            <a:r>
              <a:rPr lang="en-US" dirty="0"/>
              <a:t>Minimize overhead during task switches to resume tasks timely.</a:t>
            </a:r>
          </a:p>
          <a:p>
            <a:pPr>
              <a:buFont typeface="+mj-lt"/>
              <a:buAutoNum type="arabicPeriod"/>
            </a:pPr>
            <a:r>
              <a:rPr lang="en-US" b="1" dirty="0"/>
              <a:t>Resource Reservation</a:t>
            </a:r>
            <a:endParaRPr lang="en-US" dirty="0"/>
          </a:p>
          <a:p>
            <a:pPr marL="742950" lvl="1" indent="-285750"/>
            <a:r>
              <a:rPr lang="en-US" dirty="0"/>
              <a:t>Reserve CPU time/resources for critical tasks.</a:t>
            </a:r>
          </a:p>
          <a:p>
            <a:pPr>
              <a:buFont typeface="+mj-lt"/>
              <a:buAutoNum type="arabicPeriod"/>
            </a:pPr>
            <a:r>
              <a:rPr lang="en-US" b="1" dirty="0"/>
              <a:t>Slack Time Management</a:t>
            </a:r>
            <a:endParaRPr lang="en-US" dirty="0"/>
          </a:p>
          <a:p>
            <a:pPr marL="742950" lvl="1" indent="-285750"/>
            <a:r>
              <a:rPr lang="en-US" dirty="0"/>
              <a:t>Use slack time to allow lower-priority tasks to run safely.</a:t>
            </a:r>
          </a:p>
          <a:p>
            <a:endParaRPr lang="en-US" dirty="0"/>
          </a:p>
        </p:txBody>
      </p:sp>
    </p:spTree>
    <p:extLst>
      <p:ext uri="{BB962C8B-B14F-4D97-AF65-F5344CB8AC3E}">
        <p14:creationId xmlns:p14="http://schemas.microsoft.com/office/powerpoint/2010/main" val="1075261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D718-CD35-D28D-9F0F-68842F067C46}"/>
              </a:ext>
            </a:extLst>
          </p:cNvPr>
          <p:cNvSpPr>
            <a:spLocks noGrp="1"/>
          </p:cNvSpPr>
          <p:nvPr>
            <p:ph type="title"/>
          </p:nvPr>
        </p:nvSpPr>
        <p:spPr>
          <a:xfrm>
            <a:off x="152400" y="304800"/>
            <a:ext cx="8686800" cy="1520825"/>
          </a:xfrm>
        </p:spPr>
        <p:txBody>
          <a:bodyPr>
            <a:normAutofit/>
          </a:bodyPr>
          <a:lstStyle/>
          <a:p>
            <a:r>
              <a:rPr lang="en-US" sz="4500" b="1" dirty="0">
                <a:solidFill>
                  <a:srgbClr val="002060"/>
                </a:solidFill>
              </a:rPr>
              <a:t>Examples</a:t>
            </a:r>
            <a:r>
              <a:rPr lang="en-US" sz="36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4500" b="1" dirty="0">
                <a:solidFill>
                  <a:srgbClr val="002060"/>
                </a:solidFill>
              </a:rPr>
              <a:t>of task scheduling in RTOS:</a:t>
            </a:r>
          </a:p>
        </p:txBody>
      </p:sp>
      <p:sp>
        <p:nvSpPr>
          <p:cNvPr id="3" name="Content Placeholder 2">
            <a:extLst>
              <a:ext uri="{FF2B5EF4-FFF2-40B4-BE49-F238E27FC236}">
                <a16:creationId xmlns:a16="http://schemas.microsoft.com/office/drawing/2014/main" id="{735942E6-D991-D17A-3753-C95C2D526199}"/>
              </a:ext>
            </a:extLst>
          </p:cNvPr>
          <p:cNvSpPr>
            <a:spLocks noGrp="1"/>
          </p:cNvSpPr>
          <p:nvPr>
            <p:ph idx="1"/>
          </p:nvPr>
        </p:nvSpPr>
        <p:spPr>
          <a:xfrm>
            <a:off x="76200" y="1825625"/>
            <a:ext cx="8991600" cy="4351338"/>
          </a:xfrm>
        </p:spPr>
        <p:txBody>
          <a:bodyPr>
            <a:normAutofit/>
          </a:bodyPr>
          <a:lstStyle/>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car engine control unit (ECU) uses an RTOS to schedule tasks such as fuel injection, ignition, and emissions control. These tasks must be completed within very strict timing constraints in order to ensure that the engine runs smoothly and efficiently.</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medical device such as a pacemaker uses an RTOS to schedule tasks such as heart pacing and monitoring. These tasks must be completed within very strict timing constraints in order to ensure the safety of the patient.</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mobile phone uses an RTOS to schedule tasks such as the user interface, the cellular network stack, and the media player. These tasks must be scheduled efficiently in order to provide a good user experience and to conserve battery life.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9387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98F1-1DD2-51FC-063E-D838622DDBC5}"/>
              </a:ext>
            </a:extLst>
          </p:cNvPr>
          <p:cNvSpPr>
            <a:spLocks noGrp="1"/>
          </p:cNvSpPr>
          <p:nvPr>
            <p:ph type="title"/>
          </p:nvPr>
        </p:nvSpPr>
        <p:spPr/>
        <p:txBody>
          <a:bodyPr>
            <a:normAutofit/>
          </a:bodyPr>
          <a:lstStyle/>
          <a:p>
            <a:r>
              <a:rPr lang="en-US" sz="4500" b="1" dirty="0">
                <a:solidFill>
                  <a:srgbClr val="002060"/>
                </a:solidFill>
              </a:rPr>
              <a:t>Memory Management</a:t>
            </a:r>
          </a:p>
        </p:txBody>
      </p:sp>
      <p:pic>
        <p:nvPicPr>
          <p:cNvPr id="5" name="Content Placeholder 4">
            <a:extLst>
              <a:ext uri="{FF2B5EF4-FFF2-40B4-BE49-F238E27FC236}">
                <a16:creationId xmlns:a16="http://schemas.microsoft.com/office/drawing/2014/main" id="{8D95BF2D-AFD0-6D1D-7BD9-06FF20F0E60B}"/>
              </a:ext>
            </a:extLst>
          </p:cNvPr>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81424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113-4374-9DB0-79B3-FDB0907A6E99}"/>
              </a:ext>
            </a:extLst>
          </p:cNvPr>
          <p:cNvSpPr>
            <a:spLocks noGrp="1"/>
          </p:cNvSpPr>
          <p:nvPr>
            <p:ph type="title"/>
          </p:nvPr>
        </p:nvSpPr>
        <p:spPr/>
        <p:txBody>
          <a:bodyPr>
            <a:normAutofit/>
          </a:bodyPr>
          <a:lstStyle/>
          <a:p>
            <a:r>
              <a:rPr lang="en-US" sz="4500" b="1" dirty="0">
                <a:solidFill>
                  <a:srgbClr val="002060"/>
                </a:solidFill>
              </a:rPr>
              <a:t>Resource Allocation</a:t>
            </a:r>
          </a:p>
        </p:txBody>
      </p:sp>
      <p:pic>
        <p:nvPicPr>
          <p:cNvPr id="5" name="Content Placeholder 4">
            <a:extLst>
              <a:ext uri="{FF2B5EF4-FFF2-40B4-BE49-F238E27FC236}">
                <a16:creationId xmlns:a16="http://schemas.microsoft.com/office/drawing/2014/main" id="{13A347F2-5046-51CE-675F-E481FAA2D272}"/>
              </a:ext>
            </a:extLst>
          </p:cNvPr>
          <p:cNvPicPr>
            <a:picLocks noGrp="1" noChangeAspect="1"/>
          </p:cNvPicPr>
          <p:nvPr>
            <p:ph idx="1"/>
          </p:nvPr>
        </p:nvPicPr>
        <p:blipFill>
          <a:blip r:embed="rId2"/>
          <a:stretch>
            <a:fillRect/>
          </a:stretch>
        </p:blipFill>
        <p:spPr>
          <a:xfrm>
            <a:off x="1929391" y="1905000"/>
            <a:ext cx="5285217" cy="4351338"/>
          </a:xfrm>
        </p:spPr>
      </p:pic>
    </p:spTree>
    <p:extLst>
      <p:ext uri="{BB962C8B-B14F-4D97-AF65-F5344CB8AC3E}">
        <p14:creationId xmlns:p14="http://schemas.microsoft.com/office/powerpoint/2010/main" val="286686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B25D-A36D-7D2F-9263-65451769E32A}"/>
              </a:ext>
            </a:extLst>
          </p:cNvPr>
          <p:cNvSpPr>
            <a:spLocks noGrp="1"/>
          </p:cNvSpPr>
          <p:nvPr>
            <p:ph type="title"/>
          </p:nvPr>
        </p:nvSpPr>
        <p:spPr>
          <a:xfrm>
            <a:off x="0" y="76200"/>
            <a:ext cx="9067799" cy="1325563"/>
          </a:xfrm>
        </p:spPr>
        <p:txBody>
          <a:bodyPr>
            <a:noAutofit/>
          </a:bodyPr>
          <a:lstStyle/>
          <a:p>
            <a:r>
              <a:rPr lang="en-US" sz="4300" b="1" dirty="0">
                <a:solidFill>
                  <a:srgbClr val="002060"/>
                </a:solidFill>
              </a:rPr>
              <a:t>Task Partitioning and Priority Assignment </a:t>
            </a:r>
          </a:p>
        </p:txBody>
      </p:sp>
      <p:pic>
        <p:nvPicPr>
          <p:cNvPr id="4" name="Content Placeholder 3">
            <a:extLst>
              <a:ext uri="{FF2B5EF4-FFF2-40B4-BE49-F238E27FC236}">
                <a16:creationId xmlns:a16="http://schemas.microsoft.com/office/drawing/2014/main" id="{B52082FC-AE53-4A37-EFD6-7BF2E6D802B2}"/>
              </a:ext>
            </a:extLst>
          </p:cNvPr>
          <p:cNvPicPr>
            <a:picLocks noGrp="1" noChangeAspect="1"/>
          </p:cNvPicPr>
          <p:nvPr>
            <p:ph idx="1"/>
          </p:nvPr>
        </p:nvPicPr>
        <p:blipFill>
          <a:blip r:embed="rId2"/>
          <a:stretch>
            <a:fillRect/>
          </a:stretch>
        </p:blipFill>
        <p:spPr>
          <a:xfrm>
            <a:off x="457200" y="1981200"/>
            <a:ext cx="7735712" cy="4351338"/>
          </a:xfrm>
          <a:prstGeom prst="rect">
            <a:avLst/>
          </a:prstGeom>
        </p:spPr>
      </p:pic>
      <p:sp>
        <p:nvSpPr>
          <p:cNvPr id="6" name="TextBox 5">
            <a:extLst>
              <a:ext uri="{FF2B5EF4-FFF2-40B4-BE49-F238E27FC236}">
                <a16:creationId xmlns:a16="http://schemas.microsoft.com/office/drawing/2014/main" id="{8DD4CA78-EA3B-4151-9F33-2EA9A7A9CE25}"/>
              </a:ext>
            </a:extLst>
          </p:cNvPr>
          <p:cNvSpPr txBox="1"/>
          <p:nvPr/>
        </p:nvSpPr>
        <p:spPr>
          <a:xfrm>
            <a:off x="591360" y="1295400"/>
            <a:ext cx="7886699"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a single-core system, the CPU must divide up the tasks into time slices so that they can appear to run concurrently. The scheduler in an operating system is charged with figuring out which task to run each time slice.</a:t>
            </a:r>
          </a:p>
        </p:txBody>
      </p:sp>
    </p:spTree>
    <p:extLst>
      <p:ext uri="{BB962C8B-B14F-4D97-AF65-F5344CB8AC3E}">
        <p14:creationId xmlns:p14="http://schemas.microsoft.com/office/powerpoint/2010/main" val="3910996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887B-C042-1C17-D26B-2CD26B3A65B3}"/>
              </a:ext>
            </a:extLst>
          </p:cNvPr>
          <p:cNvSpPr>
            <a:spLocks noGrp="1"/>
          </p:cNvSpPr>
          <p:nvPr>
            <p:ph type="title"/>
          </p:nvPr>
        </p:nvSpPr>
        <p:spPr>
          <a:xfrm>
            <a:off x="628650" y="365128"/>
            <a:ext cx="8286750" cy="1325563"/>
          </a:xfrm>
        </p:spPr>
        <p:txBody>
          <a:bodyPr>
            <a:noAutofit/>
          </a:bodyPr>
          <a:lstStyle/>
          <a:p>
            <a:r>
              <a:rPr lang="en-US" sz="4500" b="1" dirty="0">
                <a:solidFill>
                  <a:srgbClr val="002060"/>
                </a:solidFill>
              </a:rPr>
              <a:t>Task Partitioning and Priority Assignment Cont.</a:t>
            </a:r>
          </a:p>
        </p:txBody>
      </p:sp>
      <p:sp>
        <p:nvSpPr>
          <p:cNvPr id="3" name="Content Placeholder 2">
            <a:extLst>
              <a:ext uri="{FF2B5EF4-FFF2-40B4-BE49-F238E27FC236}">
                <a16:creationId xmlns:a16="http://schemas.microsoft.com/office/drawing/2014/main" id="{26B0232A-1D04-620C-463A-24715CF95395}"/>
              </a:ext>
            </a:extLst>
          </p:cNvPr>
          <p:cNvSpPr>
            <a:spLocks noGrp="1"/>
          </p:cNvSpPr>
          <p:nvPr>
            <p:ph idx="1"/>
          </p:nvPr>
        </p:nvSpPr>
        <p:spPr>
          <a:xfrm>
            <a:off x="381000" y="1825624"/>
            <a:ext cx="8686800" cy="4879975"/>
          </a:xfrm>
        </p:spPr>
        <p:txBody>
          <a:bodyPr>
            <a:normAutofit/>
          </a:bodyPr>
          <a:lstStyle/>
          <a:p>
            <a:r>
              <a:rPr lang="en-US" sz="2000" dirty="0">
                <a:latin typeface="Arial" panose="020B0604020202020204" pitchFamily="34" charset="0"/>
                <a:cs typeface="Arial" panose="020B0604020202020204" pitchFamily="34" charset="0"/>
              </a:rPr>
              <a:t>In </a:t>
            </a:r>
            <a:r>
              <a:rPr lang="en-US" sz="2000" dirty="0" err="1">
                <a:latin typeface="Arial" panose="020B0604020202020204" pitchFamily="34" charset="0"/>
                <a:cs typeface="Arial" panose="020B0604020202020204" pitchFamily="34" charset="0"/>
              </a:rPr>
              <a:t>FreeRTOS</a:t>
            </a:r>
            <a:r>
              <a:rPr lang="en-US" sz="2000" dirty="0">
                <a:latin typeface="Arial" panose="020B0604020202020204" pitchFamily="34" charset="0"/>
                <a:cs typeface="Arial" panose="020B0604020202020204" pitchFamily="34" charset="0"/>
              </a:rPr>
              <a:t>, the </a:t>
            </a:r>
            <a:r>
              <a:rPr lang="en-US" sz="2000" dirty="0">
                <a:solidFill>
                  <a:srgbClr val="FF0000"/>
                </a:solidFill>
                <a:latin typeface="Arial" panose="020B0604020202020204" pitchFamily="34" charset="0"/>
                <a:cs typeface="Arial" panose="020B0604020202020204" pitchFamily="34" charset="0"/>
              </a:rPr>
              <a:t>default time slice is 1 </a:t>
            </a:r>
            <a:r>
              <a:rPr lang="en-US" sz="2000" dirty="0" err="1">
                <a:solidFill>
                  <a:srgbClr val="FF0000"/>
                </a:solidFill>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and a time slice is known as a </a:t>
            </a:r>
            <a:r>
              <a:rPr lang="en-US" sz="2000" dirty="0">
                <a:solidFill>
                  <a:srgbClr val="FF0000"/>
                </a:solidFill>
                <a:latin typeface="Arial" panose="020B0604020202020204" pitchFamily="34" charset="0"/>
                <a:cs typeface="Arial" panose="020B0604020202020204" pitchFamily="34" charset="0"/>
              </a:rPr>
              <a:t>“tick.” </a:t>
            </a:r>
            <a:r>
              <a:rPr lang="en-US" sz="2000" dirty="0">
                <a:latin typeface="Arial" panose="020B0604020202020204" pitchFamily="34" charset="0"/>
                <a:cs typeface="Arial" panose="020B0604020202020204" pitchFamily="34" charset="0"/>
              </a:rPr>
              <a:t>A hardware timer(mostly </a:t>
            </a:r>
            <a:r>
              <a:rPr lang="en-US" sz="2000" dirty="0" err="1">
                <a:latin typeface="Arial" panose="020B0604020202020204" pitchFamily="34" charset="0"/>
                <a:cs typeface="Arial" panose="020B0604020202020204" pitchFamily="34" charset="0"/>
              </a:rPr>
              <a:t>Systick</a:t>
            </a:r>
            <a:r>
              <a:rPr lang="en-US" sz="2000" dirty="0">
                <a:latin typeface="Arial" panose="020B0604020202020204" pitchFamily="34" charset="0"/>
                <a:cs typeface="Arial" panose="020B0604020202020204" pitchFamily="34" charset="0"/>
              </a:rPr>
              <a:t>) is configured to create an interrupt every 1 </a:t>
            </a:r>
            <a:r>
              <a:rPr lang="en-US" sz="2000" dirty="0" err="1">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The ISR for that timer runs the scheduler, which chooses the task to run next.</a:t>
            </a:r>
          </a:p>
          <a:p>
            <a:pPr marL="0" indent="0">
              <a:spcBef>
                <a:spcPts val="0"/>
              </a:spcBef>
              <a:buNone/>
            </a:pPr>
            <a:r>
              <a:rPr lang="en-US" sz="1600" dirty="0">
                <a:solidFill>
                  <a:srgbClr val="FF0000"/>
                </a:solidFill>
              </a:rPr>
              <a:t>#define </a:t>
            </a:r>
            <a:r>
              <a:rPr lang="en-US" sz="1600" dirty="0" err="1">
                <a:solidFill>
                  <a:srgbClr val="FF0000"/>
                </a:solidFill>
              </a:rPr>
              <a:t>configTICK_RATE_HZ</a:t>
            </a:r>
            <a:r>
              <a:rPr lang="en-US" sz="1600" dirty="0">
                <a:solidFill>
                  <a:srgbClr val="FF0000"/>
                </a:solidFill>
              </a:rPr>
              <a:t> ( ( </a:t>
            </a:r>
            <a:r>
              <a:rPr lang="en-US" sz="1600" dirty="0" err="1">
                <a:solidFill>
                  <a:srgbClr val="FF0000"/>
                </a:solidFill>
              </a:rPr>
              <a:t>TickType_t</a:t>
            </a:r>
            <a:r>
              <a:rPr lang="en-US" sz="1600" dirty="0">
                <a:solidFill>
                  <a:srgbClr val="FF0000"/>
                </a:solidFill>
              </a:rPr>
              <a:t> ) 1000 ) // 1 kHz tick rate or 1 </a:t>
            </a:r>
            <a:r>
              <a:rPr lang="en-US" sz="1600" dirty="0" err="1">
                <a:solidFill>
                  <a:srgbClr val="FF0000"/>
                </a:solidFill>
              </a:rPr>
              <a:t>ms</a:t>
            </a:r>
            <a:r>
              <a:rPr lang="en-US" sz="1600" dirty="0">
                <a:solidFill>
                  <a:srgbClr val="FF0000"/>
                </a:solidFill>
              </a:rPr>
              <a:t> tick period</a:t>
            </a:r>
          </a:p>
          <a:p>
            <a:pPr marL="0" indent="0">
              <a:spcBef>
                <a:spcPts val="0"/>
              </a:spcBef>
              <a:buNone/>
            </a:pPr>
            <a:r>
              <a:rPr lang="en-US" sz="1600" dirty="0">
                <a:solidFill>
                  <a:srgbClr val="FF0000"/>
                </a:solidFill>
              </a:rPr>
              <a:t>#define </a:t>
            </a:r>
            <a:r>
              <a:rPr lang="en-US" sz="1600" dirty="0" err="1">
                <a:solidFill>
                  <a:srgbClr val="FF0000"/>
                </a:solidFill>
              </a:rPr>
              <a:t>configCPU_CLOCK_HZ</a:t>
            </a:r>
            <a:r>
              <a:rPr lang="en-US" sz="1600" dirty="0">
                <a:solidFill>
                  <a:srgbClr val="FF0000"/>
                </a:solidFill>
              </a:rPr>
              <a:t> ( ( unsigned long ) 72000000 ) // 72 MHz system clock</a:t>
            </a:r>
            <a:endParaRPr lang="en-US" sz="2000" dirty="0">
              <a:solidFill>
                <a:srgbClr val="FF0000"/>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At each tick interrupt, the task with the </a:t>
            </a:r>
            <a:r>
              <a:rPr lang="en-US" sz="2000" dirty="0">
                <a:solidFill>
                  <a:srgbClr val="FF0000"/>
                </a:solidFill>
                <a:latin typeface="Arial" panose="020B0604020202020204" pitchFamily="34" charset="0"/>
                <a:cs typeface="Arial" panose="020B0604020202020204" pitchFamily="34" charset="0"/>
              </a:rPr>
              <a:t>highest priority is chosen to run</a:t>
            </a:r>
            <a:r>
              <a:rPr lang="en-US" sz="2000" dirty="0">
                <a:latin typeface="Arial" panose="020B0604020202020204" pitchFamily="34" charset="0"/>
                <a:cs typeface="Arial" panose="020B0604020202020204" pitchFamily="34" charset="0"/>
              </a:rPr>
              <a:t>. If the </a:t>
            </a:r>
            <a:r>
              <a:rPr lang="en-US" sz="2000" dirty="0">
                <a:solidFill>
                  <a:srgbClr val="FF0000"/>
                </a:solidFill>
                <a:latin typeface="Arial" panose="020B0604020202020204" pitchFamily="34" charset="0"/>
                <a:cs typeface="Arial" panose="020B0604020202020204" pitchFamily="34" charset="0"/>
              </a:rPr>
              <a:t>highest priority tasks have the same priority, they are executed in a round-robin fashion</a:t>
            </a:r>
            <a:r>
              <a:rPr lang="en-US" sz="2000" dirty="0">
                <a:latin typeface="Arial" panose="020B0604020202020204" pitchFamily="34" charset="0"/>
                <a:cs typeface="Arial" panose="020B0604020202020204" pitchFamily="34" charset="0"/>
              </a:rPr>
              <a:t>. If a task with a higher priority than the currently running task becomes available (e.g. in the "Ready" state), then it will immediately run. It does not wait for the next tick.</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 hardware interrupt is always considered to have a higher priority than any task running in software. As a result, a hardware ISR can interrupt any task. Because of this, we recommend keeping any ISR code as short as possible to reduce interruptions to the running tasks</a:t>
            </a:r>
          </a:p>
        </p:txBody>
      </p:sp>
    </p:spTree>
    <p:extLst>
      <p:ext uri="{BB962C8B-B14F-4D97-AF65-F5344CB8AC3E}">
        <p14:creationId xmlns:p14="http://schemas.microsoft.com/office/powerpoint/2010/main" val="233802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F877-4E26-8715-A2C8-1BB1113E7AFF}"/>
              </a:ext>
            </a:extLst>
          </p:cNvPr>
          <p:cNvSpPr>
            <a:spLocks noGrp="1"/>
          </p:cNvSpPr>
          <p:nvPr>
            <p:ph type="title"/>
          </p:nvPr>
        </p:nvSpPr>
        <p:spPr>
          <a:xfrm>
            <a:off x="304800" y="228600"/>
            <a:ext cx="6762750" cy="396872"/>
          </a:xfrm>
        </p:spPr>
        <p:txBody>
          <a:bodyPr>
            <a:noAutofit/>
          </a:bodyPr>
          <a:lstStyle/>
          <a:p>
            <a:r>
              <a:rPr lang="en-US" sz="4500" b="1" dirty="0">
                <a:solidFill>
                  <a:srgbClr val="002060"/>
                </a:solidFill>
              </a:rPr>
              <a:t>GPOS vs RTOS</a:t>
            </a:r>
          </a:p>
        </p:txBody>
      </p:sp>
      <p:pic>
        <p:nvPicPr>
          <p:cNvPr id="4" name="Content Placeholder 3">
            <a:extLst>
              <a:ext uri="{FF2B5EF4-FFF2-40B4-BE49-F238E27FC236}">
                <a16:creationId xmlns:a16="http://schemas.microsoft.com/office/drawing/2014/main" id="{46C8EBBF-9CC5-DC70-62A7-1FB7F70976FE}"/>
              </a:ext>
            </a:extLst>
          </p:cNvPr>
          <p:cNvPicPr>
            <a:picLocks noGrp="1" noChangeAspect="1"/>
          </p:cNvPicPr>
          <p:nvPr>
            <p:ph idx="1"/>
          </p:nvPr>
        </p:nvPicPr>
        <p:blipFill>
          <a:blip r:embed="rId2"/>
          <a:stretch>
            <a:fillRect/>
          </a:stretch>
        </p:blipFill>
        <p:spPr>
          <a:xfrm>
            <a:off x="76200" y="643306"/>
            <a:ext cx="5689599" cy="3200400"/>
          </a:xfrm>
          <a:prstGeom prst="rect">
            <a:avLst/>
          </a:prstGeom>
        </p:spPr>
      </p:pic>
      <p:pic>
        <p:nvPicPr>
          <p:cNvPr id="5" name="Picture 4">
            <a:extLst>
              <a:ext uri="{FF2B5EF4-FFF2-40B4-BE49-F238E27FC236}">
                <a16:creationId xmlns:a16="http://schemas.microsoft.com/office/drawing/2014/main" id="{1E8455A0-EFAC-7D5C-F08E-062C8F98B305}"/>
              </a:ext>
            </a:extLst>
          </p:cNvPr>
          <p:cNvPicPr>
            <a:picLocks noChangeAspect="1"/>
          </p:cNvPicPr>
          <p:nvPr/>
        </p:nvPicPr>
        <p:blipFill>
          <a:blip r:embed="rId3"/>
          <a:stretch>
            <a:fillRect/>
          </a:stretch>
        </p:blipFill>
        <p:spPr>
          <a:xfrm>
            <a:off x="3200400" y="3429000"/>
            <a:ext cx="5943600" cy="3343275"/>
          </a:xfrm>
          <a:prstGeom prst="rect">
            <a:avLst/>
          </a:prstGeom>
        </p:spPr>
      </p:pic>
    </p:spTree>
    <p:extLst>
      <p:ext uri="{BB962C8B-B14F-4D97-AF65-F5344CB8AC3E}">
        <p14:creationId xmlns:p14="http://schemas.microsoft.com/office/powerpoint/2010/main" val="387810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18AF-01B1-EB66-98C2-B0670AC0D662}"/>
              </a:ext>
            </a:extLst>
          </p:cNvPr>
          <p:cNvSpPr>
            <a:spLocks noGrp="1"/>
          </p:cNvSpPr>
          <p:nvPr>
            <p:ph type="title"/>
          </p:nvPr>
        </p:nvSpPr>
        <p:spPr/>
        <p:txBody>
          <a:bodyPr>
            <a:noAutofit/>
          </a:bodyPr>
          <a:lstStyle/>
          <a:p>
            <a:r>
              <a:rPr lang="en-US" sz="4500" b="1" dirty="0">
                <a:solidFill>
                  <a:srgbClr val="002060"/>
                </a:solidFill>
              </a:rPr>
              <a:t>Resource Management and Allocation : Heap</a:t>
            </a:r>
          </a:p>
        </p:txBody>
      </p:sp>
      <p:sp>
        <p:nvSpPr>
          <p:cNvPr id="3" name="Content Placeholder 2">
            <a:extLst>
              <a:ext uri="{FF2B5EF4-FFF2-40B4-BE49-F238E27FC236}">
                <a16:creationId xmlns:a16="http://schemas.microsoft.com/office/drawing/2014/main" id="{AA5773AF-67E0-2F3F-CD40-28717A4176CF}"/>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Because </a:t>
            </a:r>
            <a:r>
              <a:rPr lang="en-US" sz="1800" b="0" i="0" u="none" strike="noStrike" baseline="0" dirty="0" err="1">
                <a:latin typeface="Arial" panose="020B0604020202020204" pitchFamily="34" charset="0"/>
                <a:cs typeface="Arial" panose="020B0604020202020204" pitchFamily="34" charset="0"/>
              </a:rPr>
              <a:t>FreeRTOS</a:t>
            </a:r>
            <a:r>
              <a:rPr lang="en-US" sz="1800" b="0" i="0" u="none" strike="noStrike" baseline="0" dirty="0">
                <a:latin typeface="Arial" panose="020B0604020202020204" pitchFamily="34" charset="0"/>
                <a:cs typeface="Arial" panose="020B0604020202020204" pitchFamily="34" charset="0"/>
              </a:rPr>
              <a:t> targets such a wide range of MCUs and applications, it ships with five different dynamic allocation schemes, all of which are implemented with a heap. </a:t>
            </a:r>
          </a:p>
          <a:p>
            <a:pPr algn="l"/>
            <a:r>
              <a:rPr lang="en-US" sz="1800" b="0" i="0" u="none" strike="noStrike" baseline="0" dirty="0">
                <a:latin typeface="Arial" panose="020B0604020202020204" pitchFamily="34" charset="0"/>
                <a:cs typeface="Arial" panose="020B0604020202020204" pitchFamily="34" charset="0"/>
              </a:rPr>
              <a:t>The different heap implementations allow different levels of heap functionality. They are included in the portable/</a:t>
            </a:r>
            <a:r>
              <a:rPr lang="en-US" sz="1800" b="0" i="0" u="none" strike="noStrike" baseline="0" dirty="0" err="1">
                <a:latin typeface="Arial" panose="020B0604020202020204" pitchFamily="34" charset="0"/>
                <a:cs typeface="Arial" panose="020B0604020202020204" pitchFamily="34" charset="0"/>
              </a:rPr>
              <a:t>MemMang</a:t>
            </a:r>
            <a:r>
              <a:rPr lang="en-US" sz="1800" b="0" i="0" u="none" strike="noStrike" baseline="0" dirty="0">
                <a:latin typeface="Arial" panose="020B0604020202020204" pitchFamily="34" charset="0"/>
                <a:cs typeface="Arial" panose="020B0604020202020204" pitchFamily="34" charset="0"/>
              </a:rPr>
              <a:t> directory as heap_1.c, heap_2.c, heap_3.c, heap_4.c, and heap_5.c</a:t>
            </a:r>
          </a:p>
          <a:p>
            <a:pPr marL="0" indent="0" algn="l">
              <a:buNone/>
            </a:pPr>
            <a:endParaRPr lang="en-US" dirty="0"/>
          </a:p>
        </p:txBody>
      </p:sp>
      <p:pic>
        <p:nvPicPr>
          <p:cNvPr id="5" name="Picture 4">
            <a:extLst>
              <a:ext uri="{FF2B5EF4-FFF2-40B4-BE49-F238E27FC236}">
                <a16:creationId xmlns:a16="http://schemas.microsoft.com/office/drawing/2014/main" id="{59425E72-66D2-DACE-10F4-43C68FC172A1}"/>
              </a:ext>
            </a:extLst>
          </p:cNvPr>
          <p:cNvPicPr>
            <a:picLocks noChangeAspect="1"/>
          </p:cNvPicPr>
          <p:nvPr/>
        </p:nvPicPr>
        <p:blipFill>
          <a:blip r:embed="rId2"/>
          <a:stretch>
            <a:fillRect/>
          </a:stretch>
        </p:blipFill>
        <p:spPr>
          <a:xfrm>
            <a:off x="2438400" y="3596868"/>
            <a:ext cx="3972479" cy="2896004"/>
          </a:xfrm>
          <a:prstGeom prst="rect">
            <a:avLst/>
          </a:prstGeom>
        </p:spPr>
      </p:pic>
    </p:spTree>
    <p:extLst>
      <p:ext uri="{BB962C8B-B14F-4D97-AF65-F5344CB8AC3E}">
        <p14:creationId xmlns:p14="http://schemas.microsoft.com/office/powerpoint/2010/main" val="274302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496F-C9FE-24B4-8443-B942853CEA27}"/>
              </a:ext>
            </a:extLst>
          </p:cNvPr>
          <p:cNvSpPr>
            <a:spLocks noGrp="1"/>
          </p:cNvSpPr>
          <p:nvPr>
            <p:ph type="title"/>
          </p:nvPr>
        </p:nvSpPr>
        <p:spPr>
          <a:xfrm>
            <a:off x="628650" y="365129"/>
            <a:ext cx="7886700" cy="777872"/>
          </a:xfrm>
        </p:spPr>
        <p:txBody>
          <a:bodyPr>
            <a:normAutofit/>
          </a:bodyPr>
          <a:lstStyle/>
          <a:p>
            <a:r>
              <a:rPr lang="en-US" sz="4500" b="1" dirty="0">
                <a:solidFill>
                  <a:srgbClr val="002060"/>
                </a:solidFill>
              </a:rPr>
              <a:t>Heap Allocation</a:t>
            </a:r>
          </a:p>
        </p:txBody>
      </p:sp>
      <p:sp>
        <p:nvSpPr>
          <p:cNvPr id="3" name="Content Placeholder 2">
            <a:extLst>
              <a:ext uri="{FF2B5EF4-FFF2-40B4-BE49-F238E27FC236}">
                <a16:creationId xmlns:a16="http://schemas.microsoft.com/office/drawing/2014/main" id="{15E2A8F5-204E-D2F6-6226-C11F5D4A8737}"/>
              </a:ext>
            </a:extLst>
          </p:cNvPr>
          <p:cNvSpPr>
            <a:spLocks noGrp="1"/>
          </p:cNvSpPr>
          <p:nvPr>
            <p:ph idx="1"/>
          </p:nvPr>
        </p:nvSpPr>
        <p:spPr>
          <a:xfrm>
            <a:off x="228600" y="1219200"/>
            <a:ext cx="8839200" cy="5486400"/>
          </a:xfrm>
        </p:spPr>
        <p:txBody>
          <a:bodyPr>
            <a:normAutofit fontScale="92500"/>
          </a:bodyPr>
          <a:lstStyle/>
          <a:p>
            <a:r>
              <a:rPr lang="en-US" b="1" dirty="0">
                <a:latin typeface="Arial" panose="020B0604020202020204" pitchFamily="34" charset="0"/>
                <a:cs typeface="Arial" panose="020B0604020202020204" pitchFamily="34" charset="0"/>
              </a:rPr>
              <a:t>heap_1: </a:t>
            </a:r>
            <a:r>
              <a:rPr lang="en-US" dirty="0">
                <a:solidFill>
                  <a:srgbClr val="FF0000"/>
                </a:solidFill>
                <a:latin typeface="Arial" panose="020B0604020202020204" pitchFamily="34" charset="0"/>
                <a:cs typeface="Arial" panose="020B0604020202020204" pitchFamily="34" charset="0"/>
              </a:rPr>
              <a:t>Allocation only—no freeing is allowed. </a:t>
            </a:r>
            <a:r>
              <a:rPr lang="en-US" dirty="0">
                <a:latin typeface="Arial" panose="020B0604020202020204" pitchFamily="34" charset="0"/>
                <a:cs typeface="Arial" panose="020B0604020202020204" pitchFamily="34" charset="0"/>
              </a:rPr>
              <a:t>This is best </a:t>
            </a:r>
            <a:r>
              <a:rPr lang="en-US" i="1" dirty="0">
                <a:latin typeface="Arial" panose="020B0604020202020204" pitchFamily="34" charset="0"/>
                <a:cs typeface="Arial" panose="020B0604020202020204" pitchFamily="34" charset="0"/>
              </a:rPr>
              <a:t>suited for simple applications that don't free anything after initial creation.</a:t>
            </a:r>
            <a:r>
              <a:rPr lang="en-US" dirty="0">
                <a:latin typeface="Arial" panose="020B0604020202020204" pitchFamily="34" charset="0"/>
                <a:cs typeface="Arial" panose="020B0604020202020204" pitchFamily="34" charset="0"/>
              </a:rPr>
              <a:t> This implementation, along with heap_2, provides the most deterministic timing since neither heap ever performs a search for adjacent free blocks to combine.</a:t>
            </a:r>
          </a:p>
          <a:p>
            <a:r>
              <a:rPr lang="en-US" b="1" dirty="0">
                <a:latin typeface="Arial" panose="020B0604020202020204" pitchFamily="34" charset="0"/>
                <a:cs typeface="Arial" panose="020B0604020202020204" pitchFamily="34" charset="0"/>
              </a:rPr>
              <a:t>heap_2: </a:t>
            </a:r>
            <a:r>
              <a:rPr lang="en-US" dirty="0">
                <a:solidFill>
                  <a:srgbClr val="FF0000"/>
                </a:solidFill>
                <a:latin typeface="Arial" panose="020B0604020202020204" pitchFamily="34" charset="0"/>
                <a:cs typeface="Arial" panose="020B0604020202020204" pitchFamily="34" charset="0"/>
              </a:rPr>
              <a:t>Allocation and freeing are both allowed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but adjacent free blocks are not combined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This limits appropriate use cases to those applications that can know/guarantee they are reusing several items that are the same size each time.</a:t>
            </a:r>
            <a:r>
              <a:rPr lang="en-US" dirty="0">
                <a:latin typeface="Arial" panose="020B0604020202020204" pitchFamily="34" charset="0"/>
                <a:cs typeface="Arial" panose="020B0604020202020204" pitchFamily="34" charset="0"/>
              </a:rPr>
              <a:t> This heap implementation is not a great fit for applications that make use of </a:t>
            </a:r>
            <a:r>
              <a:rPr lang="en-US" dirty="0" err="1">
                <a:latin typeface="Arial" panose="020B0604020202020204" pitchFamily="34" charset="0"/>
                <a:cs typeface="Arial" panose="020B0604020202020204" pitchFamily="34" charset="0"/>
              </a:rPr>
              <a:t>vPortMalloc</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vPortFree</a:t>
            </a:r>
            <a:r>
              <a:rPr lang="en-US" dirty="0">
                <a:latin typeface="Arial" panose="020B0604020202020204" pitchFamily="34" charset="0"/>
                <a:cs typeface="Arial" panose="020B0604020202020204" pitchFamily="34" charset="0"/>
              </a:rPr>
              <a:t> explicitly (for example, applications that allocate memory dynamically themselves), unless there is a very large degree of discipline in ensuring that only a small subset of possible sizes are used.</a:t>
            </a:r>
          </a:p>
          <a:p>
            <a:r>
              <a:rPr lang="en-US" b="1" dirty="0">
                <a:latin typeface="Arial" panose="020B0604020202020204" pitchFamily="34" charset="0"/>
                <a:cs typeface="Arial" panose="020B0604020202020204" pitchFamily="34" charset="0"/>
              </a:rPr>
              <a:t>heap_3: </a:t>
            </a:r>
            <a:r>
              <a:rPr lang="en-US" dirty="0">
                <a:solidFill>
                  <a:srgbClr val="FF0000"/>
                </a:solidFill>
                <a:latin typeface="Arial" panose="020B0604020202020204" pitchFamily="34" charset="0"/>
                <a:cs typeface="Arial" panose="020B0604020202020204" pitchFamily="34" charset="0"/>
              </a:rPr>
              <a:t>Wraps standard malloc/free implementations to provide thread safety.</a:t>
            </a:r>
          </a:p>
          <a:p>
            <a:r>
              <a:rPr lang="en-US" b="1" dirty="0">
                <a:latin typeface="Arial" panose="020B0604020202020204" pitchFamily="34" charset="0"/>
                <a:cs typeface="Arial" panose="020B0604020202020204" pitchFamily="34" charset="0"/>
              </a:rPr>
              <a:t>heap_4: </a:t>
            </a:r>
            <a:r>
              <a:rPr lang="en-US" dirty="0">
                <a:solidFill>
                  <a:srgbClr val="FF0000"/>
                </a:solidFill>
                <a:latin typeface="Arial" panose="020B0604020202020204" pitchFamily="34" charset="0"/>
                <a:cs typeface="Arial" panose="020B0604020202020204" pitchFamily="34" charset="0"/>
              </a:rPr>
              <a:t>The same as heap_2 but combines adjacent free space. </a:t>
            </a:r>
            <a:r>
              <a:rPr lang="en-US" dirty="0">
                <a:latin typeface="Arial" panose="020B0604020202020204" pitchFamily="34" charset="0"/>
                <a:cs typeface="Arial" panose="020B0604020202020204" pitchFamily="34" charset="0"/>
              </a:rPr>
              <a:t>Allows locating the entire heap by giving an absolute address. </a:t>
            </a:r>
            <a:r>
              <a:rPr lang="en-US" i="1" dirty="0">
                <a:latin typeface="Arial" panose="020B0604020202020204" pitchFamily="34" charset="0"/>
                <a:cs typeface="Arial" panose="020B0604020202020204" pitchFamily="34" charset="0"/>
              </a:rPr>
              <a:t>Well suited for applications to use dynamic allocation.</a:t>
            </a:r>
          </a:p>
          <a:p>
            <a:r>
              <a:rPr lang="en-US" b="1" dirty="0">
                <a:latin typeface="Arial" panose="020B0604020202020204" pitchFamily="34" charset="0"/>
                <a:cs typeface="Arial" panose="020B0604020202020204" pitchFamily="34" charset="0"/>
              </a:rPr>
              <a:t>heap_5: </a:t>
            </a:r>
            <a:r>
              <a:rPr lang="en-US" dirty="0">
                <a:latin typeface="Arial" panose="020B0604020202020204" pitchFamily="34" charset="0"/>
                <a:cs typeface="Arial" panose="020B0604020202020204" pitchFamily="34" charset="0"/>
              </a:rPr>
              <a:t>The same as heap_4 but </a:t>
            </a:r>
            <a:r>
              <a:rPr lang="en-US" i="1" dirty="0">
                <a:latin typeface="Arial" panose="020B0604020202020204" pitchFamily="34" charset="0"/>
                <a:cs typeface="Arial" panose="020B0604020202020204" pitchFamily="34" charset="0"/>
              </a:rPr>
              <a:t>allows for creating a heap that is distributed across different noncontiguous memory regions</a:t>
            </a:r>
            <a:r>
              <a:rPr lang="en-US" dirty="0">
                <a:latin typeface="Arial" panose="020B0604020202020204" pitchFamily="34" charset="0"/>
                <a:cs typeface="Arial" panose="020B0604020202020204" pitchFamily="34" charset="0"/>
              </a:rPr>
              <a:t>—for example, a heap could be scattered across internal and external RAM.</a:t>
            </a:r>
          </a:p>
        </p:txBody>
      </p:sp>
    </p:spTree>
    <p:extLst>
      <p:ext uri="{BB962C8B-B14F-4D97-AF65-F5344CB8AC3E}">
        <p14:creationId xmlns:p14="http://schemas.microsoft.com/office/powerpoint/2010/main" val="3313774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50B-C6CD-0919-1D0B-FFBAA9904698}"/>
              </a:ext>
            </a:extLst>
          </p:cNvPr>
          <p:cNvSpPr>
            <a:spLocks noGrp="1"/>
          </p:cNvSpPr>
          <p:nvPr>
            <p:ph type="title"/>
          </p:nvPr>
        </p:nvSpPr>
        <p:spPr>
          <a:xfrm>
            <a:off x="0" y="117071"/>
            <a:ext cx="9144000" cy="721130"/>
          </a:xfrm>
        </p:spPr>
        <p:txBody>
          <a:bodyPr>
            <a:noAutofit/>
          </a:bodyPr>
          <a:lstStyle/>
          <a:p>
            <a:r>
              <a:rPr lang="en-US" sz="4000" b="1" dirty="0">
                <a:solidFill>
                  <a:srgbClr val="002060"/>
                </a:solidFill>
              </a:rPr>
              <a:t>Deadline Analysis &amp;Task Timing Requirement</a:t>
            </a:r>
          </a:p>
        </p:txBody>
      </p:sp>
      <p:pic>
        <p:nvPicPr>
          <p:cNvPr id="2050" name="Picture 2">
            <a:extLst>
              <a:ext uri="{FF2B5EF4-FFF2-40B4-BE49-F238E27FC236}">
                <a16:creationId xmlns:a16="http://schemas.microsoft.com/office/drawing/2014/main" id="{EBA527EC-E9DB-3CE6-0FBA-E1990D40A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81" y="4050498"/>
            <a:ext cx="5510212" cy="2791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57B4DA-0169-6438-5DF0-D4AC6CB95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544" y="3938303"/>
            <a:ext cx="3495675" cy="2843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6C92A3-DD99-A328-6514-6F3095D0075D}"/>
              </a:ext>
            </a:extLst>
          </p:cNvPr>
          <p:cNvSpPr txBox="1"/>
          <p:nvPr/>
        </p:nvSpPr>
        <p:spPr>
          <a:xfrm>
            <a:off x="1" y="947153"/>
            <a:ext cx="9050218"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Modeling and evaluation of a real-time scheduling system concern is on the analysis of the algorithm capability to meet a process deadline. </a:t>
            </a:r>
            <a:r>
              <a:rPr lang="en-US" dirty="0">
                <a:solidFill>
                  <a:srgbClr val="FF0000"/>
                </a:solidFill>
                <a:latin typeface="Arial" panose="020B0604020202020204" pitchFamily="34" charset="0"/>
                <a:cs typeface="Arial" panose="020B0604020202020204" pitchFamily="34" charset="0"/>
              </a:rPr>
              <a:t>A deadline is defined as the time required for a task to be processed.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 example, in a real-time scheduling algorithm a deadline could be set to five nano-seconds. In a critical operation the task must be processed in the time specified by the deadline (i.e. five nano-seconds). A task in a real-time system must be completed “neither too early nor too late”.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system is said to be </a:t>
            </a:r>
            <a:r>
              <a:rPr lang="en-US" dirty="0">
                <a:solidFill>
                  <a:srgbClr val="FF0000"/>
                </a:solidFill>
                <a:latin typeface="Arial" panose="020B0604020202020204" pitchFamily="34" charset="0"/>
                <a:cs typeface="Arial" panose="020B0604020202020204" pitchFamily="34" charset="0"/>
              </a:rPr>
              <a:t>unschedulable </a:t>
            </a:r>
            <a:r>
              <a:rPr lang="en-US" dirty="0">
                <a:latin typeface="Arial" panose="020B0604020202020204" pitchFamily="34" charset="0"/>
                <a:cs typeface="Arial" panose="020B0604020202020204" pitchFamily="34" charset="0"/>
              </a:rPr>
              <a:t>when tasks </a:t>
            </a:r>
            <a:r>
              <a:rPr lang="en-US" dirty="0">
                <a:solidFill>
                  <a:srgbClr val="FF0000"/>
                </a:solidFill>
                <a:latin typeface="Arial" panose="020B0604020202020204" pitchFamily="34" charset="0"/>
                <a:cs typeface="Arial" panose="020B0604020202020204" pitchFamily="34" charset="0"/>
              </a:rPr>
              <a:t>can not meet the specified deadlines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task can be classified as either a </a:t>
            </a:r>
            <a:r>
              <a:rPr lang="en-US" dirty="0">
                <a:solidFill>
                  <a:srgbClr val="FF0000"/>
                </a:solidFill>
                <a:latin typeface="Arial" panose="020B0604020202020204" pitchFamily="34" charset="0"/>
                <a:cs typeface="Arial" panose="020B0604020202020204" pitchFamily="34" charset="0"/>
              </a:rPr>
              <a:t>periodic or aperiodic </a:t>
            </a:r>
            <a:r>
              <a:rPr lang="en-US" dirty="0">
                <a:latin typeface="Arial" panose="020B0604020202020204" pitchFamily="34" charset="0"/>
                <a:cs typeface="Arial" panose="020B0604020202020204" pitchFamily="34" charset="0"/>
              </a:rPr>
              <a:t>process.</a:t>
            </a:r>
          </a:p>
        </p:txBody>
      </p:sp>
    </p:spTree>
    <p:extLst>
      <p:ext uri="{BB962C8B-B14F-4D97-AF65-F5344CB8AC3E}">
        <p14:creationId xmlns:p14="http://schemas.microsoft.com/office/powerpoint/2010/main" val="313343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00E2-238C-C688-4435-0A25990B4DE0}"/>
              </a:ext>
            </a:extLst>
          </p:cNvPr>
          <p:cNvSpPr>
            <a:spLocks noGrp="1"/>
          </p:cNvSpPr>
          <p:nvPr>
            <p:ph type="title"/>
          </p:nvPr>
        </p:nvSpPr>
        <p:spPr>
          <a:xfrm>
            <a:off x="152400" y="76200"/>
            <a:ext cx="8991600" cy="1676400"/>
          </a:xfrm>
        </p:spPr>
        <p:txBody>
          <a:bodyPr>
            <a:normAutofit/>
          </a:bodyPr>
          <a:lstStyle/>
          <a:p>
            <a:r>
              <a:rPr lang="en-US" sz="4500" b="1" dirty="0">
                <a:solidFill>
                  <a:srgbClr val="002060"/>
                </a:solidFill>
              </a:rPr>
              <a:t>Fault Tolerance and Error Handling</a:t>
            </a:r>
          </a:p>
        </p:txBody>
      </p:sp>
      <p:sp>
        <p:nvSpPr>
          <p:cNvPr id="3" name="Content Placeholder 2">
            <a:extLst>
              <a:ext uri="{FF2B5EF4-FFF2-40B4-BE49-F238E27FC236}">
                <a16:creationId xmlns:a16="http://schemas.microsoft.com/office/drawing/2014/main" id="{7CDEC97E-8C7D-61DF-31A1-D02F28144AEE}"/>
              </a:ext>
            </a:extLst>
          </p:cNvPr>
          <p:cNvSpPr>
            <a:spLocks noGrp="1"/>
          </p:cNvSpPr>
          <p:nvPr>
            <p:ph idx="1"/>
          </p:nvPr>
        </p:nvSpPr>
        <p:spPr/>
        <p:txBody>
          <a:bodyPr>
            <a:normAutofit fontScale="92500"/>
          </a:bodyPr>
          <a:lstStyle/>
          <a:p>
            <a:r>
              <a:rPr lang="en-US" dirty="0">
                <a:latin typeface="Arial" panose="020B0604020202020204" pitchFamily="34" charset="0"/>
                <a:cs typeface="Arial" panose="020B0604020202020204" pitchFamily="34" charset="0"/>
              </a:rPr>
              <a:t>Hard real-time operating systems focus on timing constraints as the most important issue in the system design </a:t>
            </a:r>
          </a:p>
          <a:p>
            <a:r>
              <a:rPr lang="en-US" dirty="0">
                <a:latin typeface="Arial" panose="020B0604020202020204" pitchFamily="34" charset="0"/>
                <a:cs typeface="Arial" panose="020B0604020202020204" pitchFamily="34" charset="0"/>
              </a:rPr>
              <a:t>In systems like drive-by-wire systems in automobiles, fly-by-wire systems in avionics, missile control systems and autonomous space systems </a:t>
            </a:r>
          </a:p>
          <a:p>
            <a:r>
              <a:rPr lang="en-US" dirty="0">
                <a:latin typeface="Arial" panose="020B0604020202020204" pitchFamily="34" charset="0"/>
                <a:cs typeface="Arial" panose="020B0604020202020204" pitchFamily="34" charset="0"/>
              </a:rPr>
              <a:t>Failure in these systems can lead to incorrect results due to erroneous computations or invalid results due to missed deadlines. </a:t>
            </a:r>
            <a:r>
              <a:rPr lang="en-US" dirty="0">
                <a:solidFill>
                  <a:srgbClr val="FF0000"/>
                </a:solidFill>
                <a:latin typeface="Arial" panose="020B0604020202020204" pitchFamily="34" charset="0"/>
                <a:cs typeface="Arial" panose="020B0604020202020204" pitchFamily="34" charset="0"/>
              </a:rPr>
              <a:t>Therefore, implementing fault tolerance techniques should be considered during system design.</a:t>
            </a:r>
          </a:p>
          <a:p>
            <a:r>
              <a:rPr lang="en-US" dirty="0">
                <a:latin typeface="Arial" panose="020B0604020202020204" pitchFamily="34" charset="0"/>
                <a:cs typeface="Arial" panose="020B0604020202020204" pitchFamily="34" charset="0"/>
              </a:rPr>
              <a:t>In Automotive industry ISO26262 is followed for Functional Safety</a:t>
            </a:r>
          </a:p>
          <a:p>
            <a:r>
              <a:rPr lang="en-US" dirty="0">
                <a:latin typeface="Arial" panose="020B0604020202020204" pitchFamily="34" charset="0"/>
                <a:cs typeface="Arial" panose="020B0604020202020204" pitchFamily="34" charset="0"/>
              </a:rPr>
              <a:t>Fault tolerance techniques that could be applied to each feature are </a:t>
            </a:r>
            <a:r>
              <a:rPr lang="en-US" b="1" dirty="0">
                <a:latin typeface="Arial" panose="020B0604020202020204" pitchFamily="34" charset="0"/>
                <a:cs typeface="Arial" panose="020B0604020202020204" pitchFamily="34" charset="0"/>
              </a:rPr>
              <a:t>Memory Management, Kernel Considerations, Process and Thread Management, Communications, I/O Management, Interrupt Handling and Programming Languages.</a:t>
            </a:r>
            <a:r>
              <a:rPr lang="en-US" b="1" dirty="0">
                <a:latin typeface="Arial" panose="020B0604020202020204" pitchFamily="34" charset="0"/>
                <a:cs typeface="Arial" panose="020B0604020202020204" pitchFamily="34" charset="0"/>
                <a:hlinkClick r:id="rId2"/>
              </a:rPr>
              <a:t>[Ref]</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3145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673718">
              <a:lnSpc>
                <a:spcPct val="100000"/>
              </a:lnSpc>
              <a:spcBef>
                <a:spcPts val="111"/>
              </a:spcBef>
            </a:pPr>
            <a:r>
              <a:rPr sz="4500" b="1" dirty="0">
                <a:solidFill>
                  <a:srgbClr val="002060"/>
                </a:solidFill>
              </a:rPr>
              <a:t>Context Switch (Task Switch)</a:t>
            </a:r>
          </a:p>
        </p:txBody>
      </p:sp>
      <p:sp>
        <p:nvSpPr>
          <p:cNvPr id="3" name="object 3"/>
          <p:cNvSpPr txBox="1"/>
          <p:nvPr/>
        </p:nvSpPr>
        <p:spPr>
          <a:xfrm>
            <a:off x="515693" y="2024360"/>
            <a:ext cx="8362315" cy="3549433"/>
          </a:xfrm>
          <a:prstGeom prst="rect">
            <a:avLst/>
          </a:prstGeom>
        </p:spPr>
        <p:txBody>
          <a:bodyPr vert="horz" wrap="square" lIns="0" tIns="12065" rIns="0" bIns="0" rtlCol="0">
            <a:spAutoFit/>
          </a:bodyPr>
          <a:lstStyle/>
          <a:p>
            <a:pPr marL="320032" marR="5080" indent="-307967">
              <a:lnSpc>
                <a:spcPts val="3829"/>
              </a:lnSpc>
              <a:spcBef>
                <a:spcPts val="95"/>
              </a:spcBef>
              <a:buChar char="•"/>
              <a:tabLst>
                <a:tab pos="320032" algn="l"/>
                <a:tab pos="321303" algn="l"/>
                <a:tab pos="1559521" algn="l"/>
                <a:tab pos="2136721" algn="l"/>
                <a:tab pos="2705032" algn="l"/>
                <a:tab pos="3152696" algn="l"/>
                <a:tab pos="3378116" algn="l"/>
                <a:tab pos="4386470" algn="l"/>
                <a:tab pos="4684278" algn="l"/>
                <a:tab pos="5782801" algn="l"/>
                <a:tab pos="7170241" algn="l"/>
                <a:tab pos="7420424" algn="l"/>
              </a:tabLst>
            </a:pPr>
            <a:r>
              <a:rPr sz="3051" dirty="0">
                <a:solidFill>
                  <a:srgbClr val="956705"/>
                </a:solidFill>
                <a:latin typeface="Times New Roman"/>
                <a:cs typeface="Times New Roman"/>
              </a:rPr>
              <a:t>	</a:t>
            </a:r>
            <a:r>
              <a:rPr sz="3051" spc="65" dirty="0">
                <a:solidFill>
                  <a:srgbClr val="072F07"/>
                </a:solidFill>
                <a:latin typeface="Arial" panose="020B0604020202020204" pitchFamily="34" charset="0"/>
                <a:cs typeface="Arial" panose="020B0604020202020204" pitchFamily="34" charset="0"/>
              </a:rPr>
              <a:t>Save</a:t>
            </a:r>
            <a:r>
              <a:rPr lang="en-US" sz="3051" spc="6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CPU</a:t>
            </a:r>
            <a:r>
              <a:rPr lang="en-US" sz="3051" spc="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lang="en-US" sz="3051" spc="10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context</a:t>
            </a:r>
            <a:r>
              <a:rPr lang="en-US" sz="3051" spc="3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(CPU </a:t>
            </a:r>
            <a:r>
              <a:rPr sz="3051" spc="-11" dirty="0">
                <a:solidFill>
                  <a:srgbClr val="072F07"/>
                </a:solidFill>
                <a:latin typeface="Arial" panose="020B0604020202020204" pitchFamily="34" charset="0"/>
                <a:cs typeface="Arial" panose="020B0604020202020204" pitchFamily="34" charset="0"/>
              </a:rPr>
              <a:t>Registers)</a:t>
            </a:r>
            <a:r>
              <a:rPr sz="3051" dirty="0">
                <a:solidFill>
                  <a:srgbClr val="072F07"/>
                </a:solidFill>
                <a:latin typeface="Arial" panose="020B0604020202020204" pitchFamily="34" charset="0"/>
                <a:cs typeface="Arial" panose="020B0604020202020204" pitchFamily="34" charset="0"/>
              </a:rPr>
              <a:t>	</a:t>
            </a:r>
            <a:r>
              <a:rPr sz="3051" spc="65" dirty="0">
                <a:solidFill>
                  <a:srgbClr val="FF0000"/>
                </a:solidFill>
                <a:latin typeface="Arial" panose="020B0604020202020204" pitchFamily="34" charset="0"/>
                <a:cs typeface="Arial" panose="020B0604020202020204" pitchFamily="34" charset="0"/>
              </a:rPr>
              <a:t>on</a:t>
            </a:r>
            <a:r>
              <a:rPr sz="3051" dirty="0">
                <a:solidFill>
                  <a:srgbClr val="FF0000"/>
                </a:solidFill>
                <a:latin typeface="Arial" panose="020B0604020202020204" pitchFamily="34" charset="0"/>
                <a:cs typeface="Arial" panose="020B0604020202020204" pitchFamily="34" charset="0"/>
              </a:rPr>
              <a:t>	</a:t>
            </a:r>
            <a:r>
              <a:rPr sz="3051" spc="55" dirty="0">
                <a:solidFill>
                  <a:srgbClr val="FF0000"/>
                </a:solidFill>
                <a:latin typeface="Arial" panose="020B0604020202020204" pitchFamily="34" charset="0"/>
                <a:cs typeface="Arial" panose="020B0604020202020204" pitchFamily="34" charset="0"/>
              </a:rPr>
              <a:t>the</a:t>
            </a:r>
            <a:r>
              <a:rPr lang="en-US" sz="3051" spc="55" dirty="0">
                <a:solidFill>
                  <a:srgbClr val="FF0000"/>
                </a:solidFill>
                <a:latin typeface="Arial" panose="020B0604020202020204" pitchFamily="34" charset="0"/>
                <a:cs typeface="Arial" panose="020B0604020202020204" pitchFamily="34" charset="0"/>
              </a:rPr>
              <a:t> </a:t>
            </a:r>
            <a:r>
              <a:rPr sz="3051" spc="35" dirty="0">
                <a:solidFill>
                  <a:srgbClr val="FF0000"/>
                </a:solidFill>
                <a:latin typeface="Arial" panose="020B0604020202020204" pitchFamily="34" charset="0"/>
                <a:cs typeface="Arial" panose="020B0604020202020204" pitchFamily="34" charset="0"/>
              </a:rPr>
              <a:t>current</a:t>
            </a:r>
            <a:r>
              <a:rPr sz="3051" dirty="0">
                <a:solidFill>
                  <a:srgbClr val="FF0000"/>
                </a:solidFill>
                <a:latin typeface="Arial" panose="020B0604020202020204" pitchFamily="34" charset="0"/>
                <a:cs typeface="Arial" panose="020B0604020202020204" pitchFamily="34" charset="0"/>
              </a:rPr>
              <a:t>	</a:t>
            </a:r>
            <a:r>
              <a:rPr sz="3051" spc="105" dirty="0">
                <a:solidFill>
                  <a:srgbClr val="FF0000"/>
                </a:solidFill>
                <a:latin typeface="Arial" panose="020B0604020202020204" pitchFamily="34" charset="0"/>
                <a:cs typeface="Arial" panose="020B0604020202020204" pitchFamily="34" charset="0"/>
              </a:rPr>
              <a:t>task's</a:t>
            </a:r>
            <a:r>
              <a:rPr sz="3051" dirty="0">
                <a:solidFill>
                  <a:srgbClr val="FF0000"/>
                </a:solidFill>
                <a:latin typeface="Arial" panose="020B0604020202020204" pitchFamily="34" charset="0"/>
                <a:cs typeface="Arial" panose="020B0604020202020204" pitchFamily="34" charset="0"/>
              </a:rPr>
              <a:t>	</a:t>
            </a:r>
            <a:r>
              <a:rPr sz="3051" spc="-629" dirty="0">
                <a:solidFill>
                  <a:srgbClr val="FF0000"/>
                </a:solidFill>
                <a:latin typeface="Arial" panose="020B0604020202020204" pitchFamily="34" charset="0"/>
                <a:cs typeface="Arial" panose="020B0604020202020204" pitchFamily="34" charset="0"/>
              </a:rPr>
              <a:t> </a:t>
            </a:r>
            <a:r>
              <a:rPr sz="3051" spc="45" dirty="0">
                <a:solidFill>
                  <a:srgbClr val="FF0000"/>
                </a:solidFill>
                <a:latin typeface="Arial" panose="020B0604020202020204" pitchFamily="34" charset="0"/>
                <a:cs typeface="Arial" panose="020B0604020202020204" pitchFamily="34" charset="0"/>
              </a:rPr>
              <a:t>context</a:t>
            </a:r>
            <a:r>
              <a:rPr sz="305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storage</a:t>
            </a:r>
            <a:r>
              <a:rPr lang="en-US" sz="3051" spc="-11" dirty="0">
                <a:solidFill>
                  <a:srgbClr val="FF0000"/>
                </a:solidFill>
                <a:latin typeface="Arial" panose="020B0604020202020204" pitchFamily="34" charset="0"/>
                <a:cs typeface="Arial" panose="020B0604020202020204" pitchFamily="34" charset="0"/>
              </a:rPr>
              <a:t> </a:t>
            </a:r>
            <a:r>
              <a:rPr lang="en-US" sz="3051" spc="51" dirty="0">
                <a:solidFill>
                  <a:srgbClr val="FF0000"/>
                </a:solidFill>
                <a:latin typeface="Arial" panose="020B0604020202020204" pitchFamily="34" charset="0"/>
                <a:cs typeface="Arial" panose="020B0604020202020204" pitchFamily="34" charset="0"/>
              </a:rPr>
              <a:t>A</a:t>
            </a:r>
            <a:r>
              <a:rPr sz="3051" spc="51" dirty="0">
                <a:solidFill>
                  <a:srgbClr val="FF0000"/>
                </a:solidFill>
                <a:latin typeface="Arial" panose="020B0604020202020204" pitchFamily="34" charset="0"/>
                <a:cs typeface="Arial" panose="020B0604020202020204" pitchFamily="34" charset="0"/>
              </a:rPr>
              <a:t>rea</a:t>
            </a:r>
            <a:endParaRPr lang="en-US" sz="3051" spc="51" dirty="0">
              <a:solidFill>
                <a:srgbClr val="FF0000"/>
              </a:solidFill>
              <a:latin typeface="Arial" panose="020B0604020202020204" pitchFamily="34" charset="0"/>
              <a:cs typeface="Arial" panose="020B0604020202020204" pitchFamily="34" charset="0"/>
            </a:endParaRPr>
          </a:p>
          <a:p>
            <a:pPr marL="321937" marR="5080" indent="-309872">
              <a:lnSpc>
                <a:spcPct val="105500"/>
              </a:lnSpc>
              <a:spcBef>
                <a:spcPts val="100"/>
              </a:spcBef>
              <a:buFontTx/>
              <a:buChar char="•"/>
              <a:tabLst>
                <a:tab pos="321937" algn="l"/>
                <a:tab pos="324477" algn="l"/>
                <a:tab pos="1282033" algn="l"/>
                <a:tab pos="2278958" algn="l"/>
                <a:tab pos="3258739" algn="l"/>
                <a:tab pos="4786511" algn="l"/>
                <a:tab pos="5377046" algn="l"/>
              </a:tabLst>
            </a:pPr>
            <a:r>
              <a:rPr lang="en-US" sz="3051" spc="51" dirty="0">
                <a:solidFill>
                  <a:srgbClr val="072F07"/>
                </a:solidFill>
                <a:latin typeface="Arial" panose="020B0604020202020204" pitchFamily="34" charset="0"/>
                <a:cs typeface="Arial" panose="020B0604020202020204" pitchFamily="34" charset="0"/>
              </a:rPr>
              <a:t>The </a:t>
            </a:r>
            <a:r>
              <a:rPr lang="en-US" sz="3051" spc="35" dirty="0">
                <a:solidFill>
                  <a:srgbClr val="072F07"/>
                </a:solidFill>
                <a:latin typeface="Arial" panose="020B0604020202020204" pitchFamily="34" charset="0"/>
                <a:cs typeface="Arial" panose="020B0604020202020204" pitchFamily="34" charset="0"/>
              </a:rPr>
              <a:t>new </a:t>
            </a:r>
            <a:r>
              <a:rPr lang="en-US" sz="3051" spc="-20" dirty="0">
                <a:solidFill>
                  <a:srgbClr val="072F07"/>
                </a:solidFill>
                <a:latin typeface="Arial" panose="020B0604020202020204" pitchFamily="34" charset="0"/>
                <a:cs typeface="Arial" panose="020B0604020202020204" pitchFamily="34" charset="0"/>
              </a:rPr>
              <a:t>task </a:t>
            </a:r>
            <a:r>
              <a:rPr lang="en-US" sz="3051" spc="35" dirty="0">
                <a:solidFill>
                  <a:srgbClr val="072F07"/>
                </a:solidFill>
                <a:latin typeface="Arial" panose="020B0604020202020204" pitchFamily="34" charset="0"/>
                <a:cs typeface="Arial" panose="020B0604020202020204" pitchFamily="34" charset="0"/>
              </a:rPr>
              <a:t>context </a:t>
            </a:r>
            <a:r>
              <a:rPr lang="en-US" sz="3051" spc="31" dirty="0">
                <a:solidFill>
                  <a:srgbClr val="072F07"/>
                </a:solidFill>
                <a:latin typeface="Arial" panose="020B0604020202020204" pitchFamily="34" charset="0"/>
                <a:cs typeface="Arial" panose="020B0604020202020204" pitchFamily="34" charset="0"/>
              </a:rPr>
              <a:t>is </a:t>
            </a:r>
            <a:r>
              <a:rPr lang="en-US" sz="3051" spc="-11" dirty="0">
                <a:solidFill>
                  <a:srgbClr val="072F07"/>
                </a:solidFill>
                <a:latin typeface="Arial" panose="020B0604020202020204" pitchFamily="34" charset="0"/>
                <a:cs typeface="Arial" panose="020B0604020202020204" pitchFamily="34" charset="0"/>
              </a:rPr>
              <a:t>restored </a:t>
            </a:r>
            <a:r>
              <a:rPr lang="en-US" sz="3051" spc="91" dirty="0">
                <a:solidFill>
                  <a:srgbClr val="072F07"/>
                </a:solidFill>
                <a:latin typeface="Arial" panose="020B0604020202020204" pitchFamily="34" charset="0"/>
                <a:cs typeface="Arial" panose="020B0604020202020204" pitchFamily="34" charset="0"/>
              </a:rPr>
              <a:t>&amp; </a:t>
            </a:r>
            <a:r>
              <a:rPr lang="en-US" sz="3051" spc="-11" dirty="0">
                <a:solidFill>
                  <a:srgbClr val="072F07"/>
                </a:solidFill>
                <a:latin typeface="Arial" panose="020B0604020202020204" pitchFamily="34" charset="0"/>
                <a:cs typeface="Arial" panose="020B0604020202020204" pitchFamily="34" charset="0"/>
              </a:rPr>
              <a:t>start </a:t>
            </a:r>
            <a:r>
              <a:rPr lang="en-US" sz="3051" spc="51" dirty="0">
                <a:solidFill>
                  <a:srgbClr val="072F07"/>
                </a:solidFill>
                <a:latin typeface="Arial" panose="020B0604020202020204" pitchFamily="34" charset="0"/>
                <a:cs typeface="Arial" panose="020B0604020202020204" pitchFamily="34" charset="0"/>
              </a:rPr>
              <a:t>executing</a:t>
            </a:r>
            <a:r>
              <a:rPr lang="en-US" sz="3051" spc="21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75" dirty="0">
                <a:solidFill>
                  <a:srgbClr val="072F07"/>
                </a:solidFill>
                <a:latin typeface="Arial" panose="020B0604020202020204" pitchFamily="34" charset="0"/>
                <a:cs typeface="Arial" panose="020B0604020202020204" pitchFamily="34" charset="0"/>
              </a:rPr>
              <a:t> </a:t>
            </a:r>
            <a:r>
              <a:rPr lang="en-US" sz="3051" spc="60" dirty="0">
                <a:solidFill>
                  <a:srgbClr val="072F07"/>
                </a:solidFill>
                <a:latin typeface="Arial" panose="020B0604020202020204" pitchFamily="34" charset="0"/>
                <a:cs typeface="Arial" panose="020B0604020202020204" pitchFamily="34" charset="0"/>
              </a:rPr>
              <a:t>new</a:t>
            </a:r>
            <a:r>
              <a:rPr lang="en-US" sz="3051" spc="111" dirty="0">
                <a:solidFill>
                  <a:srgbClr val="072F07"/>
                </a:solidFill>
                <a:latin typeface="Arial" panose="020B0604020202020204" pitchFamily="34" charset="0"/>
                <a:cs typeface="Arial" panose="020B0604020202020204" pitchFamily="34" charset="0"/>
              </a:rPr>
              <a:t> </a:t>
            </a:r>
            <a:r>
              <a:rPr lang="en-US" sz="3051" spc="-20" dirty="0">
                <a:solidFill>
                  <a:srgbClr val="072F07"/>
                </a:solidFill>
                <a:latin typeface="Arial" panose="020B0604020202020204" pitchFamily="34" charset="0"/>
                <a:cs typeface="Arial" panose="020B0604020202020204" pitchFamily="34" charset="0"/>
              </a:rPr>
              <a:t>task</a:t>
            </a:r>
            <a:endParaRPr lang="en-US" sz="3051" dirty="0">
              <a:latin typeface="Arial" panose="020B0604020202020204" pitchFamily="34" charset="0"/>
              <a:cs typeface="Arial" panose="020B0604020202020204" pitchFamily="34" charset="0"/>
            </a:endParaRPr>
          </a:p>
          <a:p>
            <a:pPr marL="321303" indent="-308603">
              <a:spcBef>
                <a:spcPts val="995"/>
              </a:spcBef>
              <a:buClr>
                <a:srgbClr val="956705"/>
              </a:buClr>
              <a:buChar char="•"/>
              <a:tabLst>
                <a:tab pos="321303" algn="l"/>
              </a:tabLst>
            </a:pPr>
            <a:r>
              <a:rPr lang="en-US" sz="3051" spc="60" dirty="0">
                <a:solidFill>
                  <a:srgbClr val="072F07"/>
                </a:solidFill>
                <a:latin typeface="Arial" panose="020B0604020202020204" pitchFamily="34" charset="0"/>
                <a:cs typeface="Arial" panose="020B0604020202020204" pitchFamily="34" charset="0"/>
              </a:rPr>
              <a:t>More</a:t>
            </a:r>
            <a:r>
              <a:rPr lang="en-US" sz="3051" spc="155" dirty="0">
                <a:solidFill>
                  <a:srgbClr val="072F07"/>
                </a:solidFill>
                <a:latin typeface="Arial" panose="020B0604020202020204" pitchFamily="34" charset="0"/>
                <a:cs typeface="Arial" panose="020B0604020202020204" pitchFamily="34" charset="0"/>
              </a:rPr>
              <a:t> </a:t>
            </a:r>
            <a:r>
              <a:rPr lang="en-US" sz="3051" spc="71" dirty="0">
                <a:solidFill>
                  <a:srgbClr val="072F07"/>
                </a:solidFill>
                <a:latin typeface="Arial" panose="020B0604020202020204" pitchFamily="34" charset="0"/>
                <a:cs typeface="Arial" panose="020B0604020202020204" pitchFamily="34" charset="0"/>
              </a:rPr>
              <a:t>the</a:t>
            </a:r>
            <a:r>
              <a:rPr lang="en-US" sz="3051" spc="1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registers</a:t>
            </a:r>
            <a:r>
              <a:rPr lang="en-US" sz="3051" spc="335"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higher</a:t>
            </a:r>
            <a:r>
              <a:rPr lang="en-US" sz="3051" spc="15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95" dirty="0">
                <a:solidFill>
                  <a:srgbClr val="072F07"/>
                </a:solidFill>
                <a:latin typeface="Arial" panose="020B0604020202020204" pitchFamily="34" charset="0"/>
                <a:cs typeface="Arial" panose="020B0604020202020204" pitchFamily="34" charset="0"/>
              </a:rPr>
              <a:t> </a:t>
            </a:r>
            <a:r>
              <a:rPr lang="en-US" sz="3051" spc="45" dirty="0">
                <a:solidFill>
                  <a:srgbClr val="072F07"/>
                </a:solidFill>
                <a:latin typeface="Arial" panose="020B0604020202020204" pitchFamily="34" charset="0"/>
                <a:cs typeface="Arial" panose="020B0604020202020204" pitchFamily="34" charset="0"/>
              </a:rPr>
              <a:t>overhead</a:t>
            </a:r>
            <a:endParaRPr lang="en-US" sz="3051" dirty="0">
              <a:latin typeface="Arial" panose="020B0604020202020204" pitchFamily="34" charset="0"/>
              <a:cs typeface="Arial" panose="020B0604020202020204" pitchFamily="34" charset="0"/>
            </a:endParaRPr>
          </a:p>
          <a:p>
            <a:pPr marL="322572">
              <a:spcBef>
                <a:spcPts val="40"/>
              </a:spcBef>
            </a:pPr>
            <a:endParaRPr sz="3051"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CA68-6729-20F9-012C-0A89780FDF76}"/>
              </a:ext>
            </a:extLst>
          </p:cNvPr>
          <p:cNvSpPr>
            <a:spLocks noGrp="1"/>
          </p:cNvSpPr>
          <p:nvPr>
            <p:ph type="title"/>
          </p:nvPr>
        </p:nvSpPr>
        <p:spPr>
          <a:xfrm>
            <a:off x="20216" y="93307"/>
            <a:ext cx="8991600" cy="625472"/>
          </a:xfrm>
        </p:spPr>
        <p:txBody>
          <a:bodyPr>
            <a:normAutofit fontScale="90000"/>
          </a:bodyPr>
          <a:lstStyle/>
          <a:p>
            <a:r>
              <a:rPr lang="en-US" sz="4500" b="1" dirty="0" err="1">
                <a:solidFill>
                  <a:srgbClr val="002060"/>
                </a:solidFill>
              </a:rPr>
              <a:t>PendSV</a:t>
            </a:r>
            <a:r>
              <a:rPr lang="en-US" sz="4500" b="1" dirty="0">
                <a:solidFill>
                  <a:srgbClr val="002060"/>
                </a:solidFill>
              </a:rPr>
              <a:t> in </a:t>
            </a:r>
            <a:r>
              <a:rPr lang="en-US" sz="4500" b="1" dirty="0" err="1">
                <a:solidFill>
                  <a:srgbClr val="002060"/>
                </a:solidFill>
              </a:rPr>
              <a:t>FreeRTOS</a:t>
            </a:r>
            <a:r>
              <a:rPr lang="en-US" sz="4500" b="1" dirty="0">
                <a:solidFill>
                  <a:srgbClr val="002060"/>
                </a:solidFill>
              </a:rPr>
              <a:t> for Context Switching</a:t>
            </a:r>
          </a:p>
        </p:txBody>
      </p:sp>
      <p:sp>
        <p:nvSpPr>
          <p:cNvPr id="3" name="Content Placeholder 2">
            <a:extLst>
              <a:ext uri="{FF2B5EF4-FFF2-40B4-BE49-F238E27FC236}">
                <a16:creationId xmlns:a16="http://schemas.microsoft.com/office/drawing/2014/main" id="{48F3FD7E-F0E5-B25B-366D-C7E0267982BE}"/>
              </a:ext>
            </a:extLst>
          </p:cNvPr>
          <p:cNvSpPr>
            <a:spLocks noGrp="1"/>
          </p:cNvSpPr>
          <p:nvPr>
            <p:ph idx="1"/>
          </p:nvPr>
        </p:nvSpPr>
        <p:spPr>
          <a:xfrm>
            <a:off x="76200" y="914400"/>
            <a:ext cx="8991600" cy="5867399"/>
          </a:xfrm>
        </p:spPr>
        <p:txBody>
          <a:bodyPr>
            <a:normAutofit lnSpcReduction="10000"/>
          </a:bodyPr>
          <a:lstStyle/>
          <a:p>
            <a:pPr marL="0" indent="0">
              <a:buNone/>
            </a:pPr>
            <a:r>
              <a:rPr lang="en-US" sz="2000" dirty="0" err="1"/>
              <a:t>FreeRTOS</a:t>
            </a:r>
            <a:r>
              <a:rPr lang="en-US" sz="2000" dirty="0"/>
              <a:t> uses the </a:t>
            </a:r>
            <a:r>
              <a:rPr lang="en-US" sz="2000" dirty="0" err="1"/>
              <a:t>PendSV</a:t>
            </a:r>
            <a:r>
              <a:rPr lang="en-US" sz="2000" dirty="0"/>
              <a:t> (</a:t>
            </a:r>
            <a:r>
              <a:rPr lang="en-US" sz="2000" dirty="0" err="1"/>
              <a:t>Pendable</a:t>
            </a:r>
            <a:r>
              <a:rPr lang="en-US" sz="2000" dirty="0"/>
              <a:t> Service Call) interrupt for context switching on ARM Cortex-M microcontrollers. </a:t>
            </a:r>
            <a:r>
              <a:rPr lang="en-US" sz="2000" dirty="0" err="1"/>
              <a:t>PendSV</a:t>
            </a:r>
            <a:r>
              <a:rPr lang="en-US" sz="2000" dirty="0"/>
              <a:t> is an ideal choice for this purpose because it has the lowest priority of all exceptions and can be pended (triggered) from within another interrupt service routine (ISR). This allows </a:t>
            </a:r>
            <a:r>
              <a:rPr lang="en-US" sz="2000" dirty="0" err="1"/>
              <a:t>FreeRTOS</a:t>
            </a:r>
            <a:r>
              <a:rPr lang="en-US" sz="2000" dirty="0"/>
              <a:t> to defer the context switch until after the current ISR completes, ensuring that the context switch occurs at a safe time.</a:t>
            </a:r>
          </a:p>
          <a:p>
            <a:endParaRPr lang="en-US" sz="2000" dirty="0"/>
          </a:p>
          <a:p>
            <a:pPr marL="0" indent="0">
              <a:buNone/>
            </a:pPr>
            <a:r>
              <a:rPr lang="en-US" sz="2000" dirty="0"/>
              <a:t>Here's a brief overview of how </a:t>
            </a:r>
            <a:r>
              <a:rPr lang="en-US" sz="2000" dirty="0" err="1"/>
              <a:t>PendSV</a:t>
            </a:r>
            <a:r>
              <a:rPr lang="en-US" sz="2000" dirty="0"/>
              <a:t> is used in </a:t>
            </a:r>
            <a:r>
              <a:rPr lang="en-US" sz="2000" dirty="0" err="1"/>
              <a:t>FreeRTOS</a:t>
            </a:r>
            <a:r>
              <a:rPr lang="en-US" sz="2000" dirty="0"/>
              <a:t>:</a:t>
            </a:r>
          </a:p>
          <a:p>
            <a:pPr marL="0" indent="0">
              <a:buNone/>
            </a:pPr>
            <a:r>
              <a:rPr lang="en-US" sz="2000" dirty="0"/>
              <a:t>1. </a:t>
            </a:r>
            <a:r>
              <a:rPr lang="en-US" sz="2000" b="1" dirty="0"/>
              <a:t>Task Yielding: </a:t>
            </a:r>
            <a:r>
              <a:rPr lang="en-US" sz="2000" dirty="0"/>
              <a:t>When a task yields or a higher priority task becomes ready to run, </a:t>
            </a:r>
            <a:r>
              <a:rPr lang="en-US" sz="2000" dirty="0" err="1"/>
              <a:t>FreeRTOS</a:t>
            </a:r>
            <a:r>
              <a:rPr lang="en-US" sz="2000" dirty="0"/>
              <a:t> triggers the </a:t>
            </a:r>
            <a:r>
              <a:rPr lang="en-US" sz="2000" dirty="0" err="1"/>
              <a:t>PendSV</a:t>
            </a:r>
            <a:r>
              <a:rPr lang="en-US" sz="2000" dirty="0"/>
              <a:t> interrupt.</a:t>
            </a:r>
          </a:p>
          <a:p>
            <a:pPr marL="0" indent="0">
              <a:buNone/>
            </a:pPr>
            <a:r>
              <a:rPr lang="en-US" sz="2000" dirty="0"/>
              <a:t>2. </a:t>
            </a:r>
            <a:r>
              <a:rPr lang="en-US" sz="2000" b="1" dirty="0"/>
              <a:t>Context Switching: </a:t>
            </a:r>
            <a:r>
              <a:rPr lang="en-US" sz="2000" dirty="0"/>
              <a:t>The </a:t>
            </a:r>
            <a:r>
              <a:rPr lang="en-US" sz="2000" dirty="0" err="1"/>
              <a:t>PendSV</a:t>
            </a:r>
            <a:r>
              <a:rPr lang="en-US" sz="2000" dirty="0"/>
              <a:t> interrupt handler performs the actual context switch. It saves the context of the current task and restores the context of the next task to run.</a:t>
            </a:r>
          </a:p>
          <a:p>
            <a:pPr marL="0" indent="0">
              <a:buNone/>
            </a:pPr>
            <a:r>
              <a:rPr lang="en-US" sz="2000" dirty="0"/>
              <a:t>3. </a:t>
            </a:r>
            <a:r>
              <a:rPr lang="en-US" sz="2000" b="1" dirty="0"/>
              <a:t>Lowest Priority: </a:t>
            </a:r>
            <a:r>
              <a:rPr lang="en-US" sz="2000" dirty="0"/>
              <a:t>Since </a:t>
            </a:r>
            <a:r>
              <a:rPr lang="en-US" sz="2000" dirty="0" err="1"/>
              <a:t>PendSV</a:t>
            </a:r>
            <a:r>
              <a:rPr lang="en-US" sz="2000" dirty="0"/>
              <a:t> has the lowest priority, it will only execute after all other ISRs have completed, ensuring that the context switch does not interfere with higher-priority interrupts.</a:t>
            </a:r>
          </a:p>
          <a:p>
            <a:endParaRPr lang="en-US" sz="2000" dirty="0"/>
          </a:p>
          <a:p>
            <a:pPr marL="0" indent="0">
              <a:buNone/>
            </a:pPr>
            <a:r>
              <a:rPr lang="en-US" sz="2000" dirty="0"/>
              <a:t>This mechanism is efficient and helps maintain the real-time performance of the system by minimizing the latency of higher-priority interrupts.</a:t>
            </a:r>
          </a:p>
        </p:txBody>
      </p:sp>
    </p:spTree>
    <p:extLst>
      <p:ext uri="{BB962C8B-B14F-4D97-AF65-F5344CB8AC3E}">
        <p14:creationId xmlns:p14="http://schemas.microsoft.com/office/powerpoint/2010/main" val="3887449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B72B-8572-AFF7-338C-54D6F0408BB9}"/>
              </a:ext>
            </a:extLst>
          </p:cNvPr>
          <p:cNvSpPr>
            <a:spLocks noGrp="1"/>
          </p:cNvSpPr>
          <p:nvPr>
            <p:ph type="title"/>
          </p:nvPr>
        </p:nvSpPr>
        <p:spPr>
          <a:xfrm>
            <a:off x="628650" y="35767"/>
            <a:ext cx="7886700" cy="802433"/>
          </a:xfrm>
        </p:spPr>
        <p:txBody>
          <a:bodyPr>
            <a:normAutofit/>
          </a:bodyPr>
          <a:lstStyle/>
          <a:p>
            <a:r>
              <a:rPr lang="en-US" sz="4500" b="1" dirty="0">
                <a:solidFill>
                  <a:srgbClr val="002060"/>
                </a:solidFill>
              </a:rPr>
              <a:t>SVC or SWI use in </a:t>
            </a:r>
            <a:r>
              <a:rPr lang="en-US" sz="4500" b="1" dirty="0" err="1">
                <a:solidFill>
                  <a:srgbClr val="002060"/>
                </a:solidFill>
              </a:rPr>
              <a:t>FreeRTOS</a:t>
            </a:r>
            <a:endParaRPr lang="en-US" sz="4500" b="1" dirty="0">
              <a:solidFill>
                <a:srgbClr val="002060"/>
              </a:solidFill>
            </a:endParaRPr>
          </a:p>
        </p:txBody>
      </p:sp>
      <p:sp>
        <p:nvSpPr>
          <p:cNvPr id="3" name="Content Placeholder 2">
            <a:extLst>
              <a:ext uri="{FF2B5EF4-FFF2-40B4-BE49-F238E27FC236}">
                <a16:creationId xmlns:a16="http://schemas.microsoft.com/office/drawing/2014/main" id="{4A9A557B-5DFC-D210-DAAB-56F6242C8624}"/>
              </a:ext>
            </a:extLst>
          </p:cNvPr>
          <p:cNvSpPr>
            <a:spLocks noGrp="1"/>
          </p:cNvSpPr>
          <p:nvPr>
            <p:ph idx="1"/>
          </p:nvPr>
        </p:nvSpPr>
        <p:spPr>
          <a:xfrm>
            <a:off x="0" y="838200"/>
            <a:ext cx="9144000" cy="6019799"/>
          </a:xfrm>
        </p:spPr>
        <p:txBody>
          <a:bodyPr>
            <a:normAutofit fontScale="92500" lnSpcReduction="10000"/>
          </a:bodyPr>
          <a:lstStyle/>
          <a:p>
            <a:pPr marL="0" indent="0">
              <a:buNone/>
            </a:pP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a:t>
            </a:r>
            <a:r>
              <a:rPr lang="en-US" sz="2200" b="1" dirty="0">
                <a:solidFill>
                  <a:srgbClr val="FF0000"/>
                </a:solidFill>
                <a:latin typeface="Arial" panose="020B0604020202020204" pitchFamily="34" charset="0"/>
                <a:cs typeface="Arial" panose="020B0604020202020204" pitchFamily="34" charset="0"/>
              </a:rPr>
              <a:t>does not use a formal distinction between user space and kernel space </a:t>
            </a:r>
            <a:r>
              <a:rPr lang="en-US" sz="2200" dirty="0">
                <a:latin typeface="Arial" panose="020B0604020202020204" pitchFamily="34" charset="0"/>
                <a:cs typeface="Arial" panose="020B0604020202020204" pitchFamily="34" charset="0"/>
              </a:rPr>
              <a:t>like more complex operating systems such as Linux or Windows. </a:t>
            </a:r>
            <a:r>
              <a:rPr lang="en-US" sz="2200" b="1" dirty="0">
                <a:solidFill>
                  <a:srgbClr val="FF0000"/>
                </a:solidFill>
                <a:latin typeface="Arial" panose="020B0604020202020204" pitchFamily="34" charset="0"/>
                <a:cs typeface="Arial" panose="020B0604020202020204" pitchFamily="34" charset="0"/>
              </a:rPr>
              <a:t>All tasks in </a:t>
            </a:r>
            <a:r>
              <a:rPr lang="en-US" sz="2200" b="1" dirty="0" err="1">
                <a:solidFill>
                  <a:srgbClr val="FF0000"/>
                </a:solidFill>
                <a:latin typeface="Arial" panose="020B0604020202020204" pitchFamily="34" charset="0"/>
                <a:cs typeface="Arial" panose="020B0604020202020204" pitchFamily="34" charset="0"/>
              </a:rPr>
              <a:t>FreeRTOS</a:t>
            </a:r>
            <a:r>
              <a:rPr lang="en-US" sz="2200" b="1" dirty="0">
                <a:solidFill>
                  <a:srgbClr val="FF0000"/>
                </a:solidFill>
                <a:latin typeface="Arial" panose="020B0604020202020204" pitchFamily="34" charset="0"/>
                <a:cs typeface="Arial" panose="020B0604020202020204" pitchFamily="34" charset="0"/>
              </a:rPr>
              <a:t> typically run in the same privilege mode, and there isn't a separation between user mode and kernel mode.</a:t>
            </a:r>
          </a:p>
          <a:p>
            <a:pPr marL="0" indent="0">
              <a:buNone/>
            </a:pPr>
            <a:r>
              <a:rPr lang="en-US" sz="2200" dirty="0">
                <a:latin typeface="Arial" panose="020B0604020202020204" pitchFamily="34" charset="0"/>
                <a:cs typeface="Arial" panose="020B0604020202020204" pitchFamily="34" charset="0"/>
              </a:rPr>
              <a:t>However, the use of the Supervisor Call (</a:t>
            </a:r>
            <a:r>
              <a:rPr lang="en-US" sz="2200" b="1" dirty="0">
                <a:latin typeface="Arial" panose="020B0604020202020204" pitchFamily="34" charset="0"/>
                <a:cs typeface="Arial" panose="020B0604020202020204" pitchFamily="34" charset="0"/>
              </a:rPr>
              <a:t>SVC or SWI</a:t>
            </a:r>
            <a:r>
              <a:rPr lang="en-US" sz="2200" dirty="0">
                <a:latin typeface="Arial" panose="020B0604020202020204" pitchFamily="34" charset="0"/>
                <a:cs typeface="Arial" panose="020B0604020202020204" pitchFamily="34" charset="0"/>
              </a:rPr>
              <a:t>) instruction in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can still be relevant in certain scenarios, primarily for architecture-specific implementations and certain port layers. Here’s how it might be used:</a:t>
            </a:r>
          </a:p>
          <a:p>
            <a:pPr>
              <a:buFont typeface="+mj-lt"/>
              <a:buAutoNum type="arabicPeriod"/>
            </a:pPr>
            <a:r>
              <a:rPr lang="en-US" sz="2200" b="1" dirty="0">
                <a:latin typeface="Arial" panose="020B0604020202020204" pitchFamily="34" charset="0"/>
                <a:cs typeface="Arial" panose="020B0604020202020204" pitchFamily="34" charset="0"/>
              </a:rPr>
              <a:t>Starting the Scheduler</a:t>
            </a:r>
            <a:r>
              <a:rPr lang="en-US" sz="2200" dirty="0">
                <a:latin typeface="Arial" panose="020B0604020202020204" pitchFamily="34" charset="0"/>
                <a:cs typeface="Arial" panose="020B0604020202020204" pitchFamily="34" charset="0"/>
              </a:rPr>
              <a:t>: In some ARM Cortex-M ports,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might use an SVC call to start the first task. This is because the SVC handler runs in privileged mode, which can be useful for setting up the initial context of the first task to run.</a:t>
            </a:r>
          </a:p>
          <a:p>
            <a:pPr>
              <a:buFont typeface="+mj-lt"/>
              <a:buAutoNum type="arabicPeriod"/>
            </a:pPr>
            <a:r>
              <a:rPr lang="en-US" sz="2200" b="1" dirty="0">
                <a:latin typeface="Arial" panose="020B0604020202020204" pitchFamily="34" charset="0"/>
                <a:cs typeface="Arial" panose="020B0604020202020204" pitchFamily="34" charset="0"/>
              </a:rPr>
              <a:t>System Calls</a:t>
            </a:r>
            <a:r>
              <a:rPr lang="en-US" sz="2200" dirty="0">
                <a:latin typeface="Arial" panose="020B0604020202020204" pitchFamily="34" charset="0"/>
                <a:cs typeface="Arial" panose="020B0604020202020204" pitchFamily="34" charset="0"/>
              </a:rPr>
              <a:t>: Although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does not have a full user/kernel space separation, some ports may still use SVC for certain operations that need to ensure the execution context is correct. For example, making sure certain critical operations are performed with appropriate priority handling.</a:t>
            </a:r>
          </a:p>
          <a:p>
            <a:pPr>
              <a:buFont typeface="+mj-lt"/>
              <a:buAutoNum type="arabicPeriod"/>
            </a:pPr>
            <a:r>
              <a:rPr lang="en-US" sz="2200" b="1" dirty="0">
                <a:latin typeface="Arial" panose="020B0604020202020204" pitchFamily="34" charset="0"/>
                <a:cs typeface="Arial" panose="020B0604020202020204" pitchFamily="34" charset="0"/>
              </a:rPr>
              <a:t>Port-Specific Implementations</a:t>
            </a:r>
            <a:r>
              <a:rPr lang="en-US" sz="2200" dirty="0">
                <a:latin typeface="Arial" panose="020B0604020202020204" pitchFamily="34" charset="0"/>
                <a:cs typeface="Arial" panose="020B0604020202020204" pitchFamily="34" charset="0"/>
              </a:rPr>
              <a:t>: In some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ports, especially those targeting processors with more advanced privilege modes, the SVC instruction might be used to implement certain features or optimizations. For instance, on ARMv7-M or ARMv8-M architectures, SVC can be used for specific system calls or for handling operations that require a higher privilege level.</a:t>
            </a:r>
          </a:p>
          <a:p>
            <a:endParaRPr lang="en-US" dirty="0"/>
          </a:p>
        </p:txBody>
      </p:sp>
    </p:spTree>
    <p:extLst>
      <p:ext uri="{BB962C8B-B14F-4D97-AF65-F5344CB8AC3E}">
        <p14:creationId xmlns:p14="http://schemas.microsoft.com/office/powerpoint/2010/main" val="2511156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8C15-621B-85B3-46C9-4DD904070371}"/>
              </a:ext>
            </a:extLst>
          </p:cNvPr>
          <p:cNvSpPr>
            <a:spLocks noGrp="1"/>
          </p:cNvSpPr>
          <p:nvPr>
            <p:ph type="title"/>
          </p:nvPr>
        </p:nvSpPr>
        <p:spPr>
          <a:xfrm>
            <a:off x="628650" y="365129"/>
            <a:ext cx="7886700" cy="777872"/>
          </a:xfrm>
        </p:spPr>
        <p:txBody>
          <a:bodyPr/>
          <a:lstStyle/>
          <a:p>
            <a:r>
              <a:rPr lang="en-US" sz="3600" b="1" dirty="0">
                <a:solidFill>
                  <a:srgbClr val="002060"/>
                </a:solidFill>
              </a:rPr>
              <a:t>MSP and PSP use in </a:t>
            </a:r>
            <a:r>
              <a:rPr lang="en-US" sz="3600" b="1" dirty="0" err="1">
                <a:solidFill>
                  <a:srgbClr val="002060"/>
                </a:solidFill>
              </a:rPr>
              <a:t>FreeRTOS</a:t>
            </a:r>
            <a:endParaRPr lang="en-US" dirty="0"/>
          </a:p>
        </p:txBody>
      </p:sp>
      <p:sp>
        <p:nvSpPr>
          <p:cNvPr id="3" name="Content Placeholder 2">
            <a:extLst>
              <a:ext uri="{FF2B5EF4-FFF2-40B4-BE49-F238E27FC236}">
                <a16:creationId xmlns:a16="http://schemas.microsoft.com/office/drawing/2014/main" id="{6D2E7642-67D6-3B7D-6E08-D33FAC1102EA}"/>
              </a:ext>
            </a:extLst>
          </p:cNvPr>
          <p:cNvSpPr>
            <a:spLocks noGrp="1"/>
          </p:cNvSpPr>
          <p:nvPr>
            <p:ph idx="1"/>
          </p:nvPr>
        </p:nvSpPr>
        <p:spPr>
          <a:xfrm>
            <a:off x="152400" y="1219200"/>
            <a:ext cx="8839200" cy="5410200"/>
          </a:xfrm>
        </p:spPr>
        <p:txBody>
          <a:bodyPr>
            <a:normAutofit lnSpcReduction="10000"/>
          </a:bodyPr>
          <a:lstStyle/>
          <a:p>
            <a:r>
              <a:rPr lang="en-US" dirty="0"/>
              <a:t>In </a:t>
            </a:r>
            <a:r>
              <a:rPr lang="en-US" dirty="0" err="1"/>
              <a:t>FreeRTOS</a:t>
            </a:r>
            <a:r>
              <a:rPr lang="en-US" dirty="0"/>
              <a:t>, particularly on ARM Cortex-M processors, the Process Stack Pointer (PSP) and Main Stack Pointer (MSP) are used to manage different types of operations and contexts. Here’s how these stack pointers are utilized:</a:t>
            </a:r>
          </a:p>
          <a:p>
            <a:pPr marL="0" indent="0">
              <a:buNone/>
            </a:pPr>
            <a:r>
              <a:rPr lang="en-US" b="1" dirty="0"/>
              <a:t>Main Stack Pointer (MSP)</a:t>
            </a:r>
          </a:p>
          <a:p>
            <a:pPr>
              <a:buFont typeface="Arial" panose="020B0604020202020204" pitchFamily="34" charset="0"/>
              <a:buChar char="•"/>
            </a:pPr>
            <a:r>
              <a:rPr lang="en-US" b="1" dirty="0"/>
              <a:t>System Stack</a:t>
            </a:r>
            <a:r>
              <a:rPr lang="en-US" dirty="0"/>
              <a:t>: The MSP is used by the processor when handling exceptions, interrupts, and the operating system's own operations. It's the default stack pointer after a reset.</a:t>
            </a:r>
          </a:p>
          <a:p>
            <a:pPr>
              <a:buFont typeface="Arial" panose="020B0604020202020204" pitchFamily="34" charset="0"/>
              <a:buChar char="•"/>
            </a:pPr>
            <a:r>
              <a:rPr lang="en-US" b="1" dirty="0"/>
              <a:t>Used by System Scheduler</a:t>
            </a:r>
          </a:p>
          <a:p>
            <a:pPr>
              <a:buFont typeface="Arial" panose="020B0604020202020204" pitchFamily="34" charset="0"/>
              <a:buChar char="•"/>
            </a:pPr>
            <a:r>
              <a:rPr lang="en-US" b="1" dirty="0"/>
              <a:t>Kernel Operations</a:t>
            </a:r>
            <a:r>
              <a:rPr lang="en-US" dirty="0"/>
              <a:t>: When the system is running </a:t>
            </a:r>
            <a:r>
              <a:rPr lang="en-US" dirty="0" err="1"/>
              <a:t>FreeRTOS</a:t>
            </a:r>
            <a:r>
              <a:rPr lang="en-US" dirty="0"/>
              <a:t> kernel code or handling interrupts, the MSP is typically used.</a:t>
            </a:r>
          </a:p>
          <a:p>
            <a:pPr marL="0" indent="0">
              <a:buNone/>
            </a:pPr>
            <a:r>
              <a:rPr lang="en-US" b="1" dirty="0"/>
              <a:t>Process Stack Pointer (PSP)</a:t>
            </a:r>
          </a:p>
          <a:p>
            <a:pPr>
              <a:buFont typeface="Arial" panose="020B0604020202020204" pitchFamily="34" charset="0"/>
              <a:buChar char="•"/>
            </a:pPr>
            <a:r>
              <a:rPr lang="en-US" b="1" dirty="0"/>
              <a:t>Task Stacks</a:t>
            </a:r>
            <a:r>
              <a:rPr lang="en-US" dirty="0"/>
              <a:t>: The PSP is used by the processor when executing task-level code. Each </a:t>
            </a:r>
            <a:r>
              <a:rPr lang="en-US" dirty="0" err="1"/>
              <a:t>FreeRTOS</a:t>
            </a:r>
            <a:r>
              <a:rPr lang="en-US" dirty="0"/>
              <a:t> task has its own stack, and the PSP points to the current task's stack.</a:t>
            </a:r>
          </a:p>
          <a:p>
            <a:pPr>
              <a:buFont typeface="Arial" panose="020B0604020202020204" pitchFamily="34" charset="0"/>
              <a:buChar char="•"/>
            </a:pPr>
            <a:r>
              <a:rPr lang="en-US" b="1" dirty="0"/>
              <a:t>Context Switching</a:t>
            </a:r>
            <a:r>
              <a:rPr lang="en-US" dirty="0"/>
              <a:t>: During a context switch, </a:t>
            </a:r>
            <a:r>
              <a:rPr lang="en-US" dirty="0" err="1"/>
              <a:t>FreeRTOS</a:t>
            </a:r>
            <a:r>
              <a:rPr lang="en-US" dirty="0"/>
              <a:t> saves the context of the currently running task using the PSP and then restores the context of the next task to run by switching the PSP to point to that task’s stack.</a:t>
            </a:r>
          </a:p>
          <a:p>
            <a:endParaRPr lang="en-US" dirty="0"/>
          </a:p>
        </p:txBody>
      </p:sp>
    </p:spTree>
    <p:extLst>
      <p:ext uri="{BB962C8B-B14F-4D97-AF65-F5344CB8AC3E}">
        <p14:creationId xmlns:p14="http://schemas.microsoft.com/office/powerpoint/2010/main" val="3619476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C7FC-D80F-1C5E-3849-02107A515B83}"/>
              </a:ext>
            </a:extLst>
          </p:cNvPr>
          <p:cNvSpPr>
            <a:spLocks noGrp="1"/>
          </p:cNvSpPr>
          <p:nvPr>
            <p:ph type="title"/>
          </p:nvPr>
        </p:nvSpPr>
        <p:spPr/>
        <p:txBody>
          <a:bodyPr>
            <a:normAutofit/>
          </a:bodyPr>
          <a:lstStyle/>
          <a:p>
            <a:r>
              <a:rPr lang="en-US" sz="4500" b="1" dirty="0">
                <a:solidFill>
                  <a:srgbClr val="002060"/>
                </a:solidFill>
              </a:rPr>
              <a:t>Task Control Block Model</a:t>
            </a:r>
          </a:p>
        </p:txBody>
      </p:sp>
      <p:sp>
        <p:nvSpPr>
          <p:cNvPr id="3" name="Content Placeholder 2">
            <a:extLst>
              <a:ext uri="{FF2B5EF4-FFF2-40B4-BE49-F238E27FC236}">
                <a16:creationId xmlns:a16="http://schemas.microsoft.com/office/drawing/2014/main" id="{1B672B2B-C234-C998-0110-639F8054E61D}"/>
              </a:ext>
            </a:extLst>
          </p:cNvPr>
          <p:cNvSpPr>
            <a:spLocks noGrp="1"/>
          </p:cNvSpPr>
          <p:nvPr>
            <p:ph idx="1"/>
          </p:nvPr>
        </p:nvSpPr>
        <p:spPr>
          <a:xfrm>
            <a:off x="152400" y="1710146"/>
            <a:ext cx="6477000" cy="4351338"/>
          </a:xfrm>
        </p:spPr>
        <p:txBody>
          <a:bodyPr>
            <a:normAutofit/>
          </a:bodyPr>
          <a:lstStyle/>
          <a:p>
            <a:r>
              <a:rPr lang="en-US" sz="1900" b="0" i="0" dirty="0">
                <a:effectLst/>
                <a:latin typeface="Arial" panose="020B0604020202020204" pitchFamily="34" charset="0"/>
                <a:cs typeface="Arial" panose="020B0604020202020204" pitchFamily="34" charset="0"/>
              </a:rPr>
              <a:t>The task-control block model is the most popular method for implementing commercial, full-featured, real-time operating systems because the number of real-time tasks can vary.</a:t>
            </a:r>
          </a:p>
          <a:p>
            <a:r>
              <a:rPr lang="en-US" sz="1900" b="0" i="0" dirty="0">
                <a:effectLst/>
                <a:latin typeface="Arial" panose="020B0604020202020204" pitchFamily="34" charset="0"/>
                <a:cs typeface="Arial" panose="020B0604020202020204" pitchFamily="34" charset="0"/>
              </a:rPr>
              <a:t>This architecture is used in interactive on-line systems where tasks (associated with users) come and go.</a:t>
            </a:r>
          </a:p>
          <a:p>
            <a:r>
              <a:rPr lang="en-US" sz="1900" b="0" i="0" dirty="0">
                <a:effectLst/>
                <a:latin typeface="Arial" panose="020B0604020202020204" pitchFamily="34" charset="0"/>
                <a:cs typeface="Arial" panose="020B0604020202020204" pitchFamily="34" charset="0"/>
              </a:rPr>
              <a:t>Implement thru data structure, called a task control block.</a:t>
            </a:r>
          </a:p>
          <a:p>
            <a:r>
              <a:rPr lang="en-US" sz="1900" b="0" i="0" dirty="0">
                <a:effectLst/>
                <a:latin typeface="Arial" panose="020B0604020202020204" pitchFamily="34" charset="0"/>
                <a:cs typeface="Arial" panose="020B0604020202020204" pitchFamily="34" charset="0"/>
              </a:rPr>
              <a:t>This data structure contains at least a </a:t>
            </a:r>
            <a:r>
              <a:rPr lang="en-US" sz="1900" b="0" i="0" dirty="0">
                <a:solidFill>
                  <a:srgbClr val="FF0000"/>
                </a:solidFill>
                <a:effectLst/>
                <a:latin typeface="Arial" panose="020B0604020202020204" pitchFamily="34" charset="0"/>
                <a:cs typeface="Arial" panose="020B0604020202020204" pitchFamily="34" charset="0"/>
              </a:rPr>
              <a:t>PC, register contents, an identification string or number, a status, and a priority if applicable.</a:t>
            </a:r>
          </a:p>
          <a:p>
            <a:r>
              <a:rPr lang="en-US" sz="1900" b="0" i="0" dirty="0">
                <a:effectLst/>
                <a:latin typeface="Arial" panose="020B0604020202020204" pitchFamily="34" charset="0"/>
                <a:cs typeface="Arial" panose="020B0604020202020204" pitchFamily="34" charset="0"/>
              </a:rPr>
              <a:t>The system stores these </a:t>
            </a:r>
            <a:r>
              <a:rPr lang="en-US" sz="1900" b="0" i="0" dirty="0">
                <a:solidFill>
                  <a:srgbClr val="FF0000"/>
                </a:solidFill>
                <a:effectLst/>
                <a:latin typeface="Arial" panose="020B0604020202020204" pitchFamily="34" charset="0"/>
                <a:cs typeface="Arial" panose="020B0604020202020204" pitchFamily="34" charset="0"/>
              </a:rPr>
              <a:t>TCBs in one or more data structures, such as a linked list.</a:t>
            </a:r>
          </a:p>
          <a:p>
            <a:r>
              <a:rPr lang="en-US" sz="1900" b="0" i="0" dirty="0">
                <a:effectLst/>
                <a:latin typeface="Arial" panose="020B0604020202020204" pitchFamily="34" charset="0"/>
                <a:cs typeface="Arial" panose="020B0604020202020204" pitchFamily="34" charset="0"/>
              </a:rPr>
              <a:t>Task State, Task Management, Resource Management</a:t>
            </a:r>
            <a:endParaRPr lang="en-US" sz="1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F0E5C2E-88B0-06C9-59E7-42B82449EAEB}"/>
              </a:ext>
            </a:extLst>
          </p:cNvPr>
          <p:cNvPicPr>
            <a:picLocks noChangeAspect="1"/>
          </p:cNvPicPr>
          <p:nvPr/>
        </p:nvPicPr>
        <p:blipFill rotWithShape="1">
          <a:blip r:embed="rId2"/>
          <a:srcRect r="3694"/>
          <a:stretch/>
        </p:blipFill>
        <p:spPr>
          <a:xfrm>
            <a:off x="6915150" y="1295400"/>
            <a:ext cx="1600200" cy="4586356"/>
          </a:xfrm>
          <a:prstGeom prst="rect">
            <a:avLst/>
          </a:prstGeom>
        </p:spPr>
      </p:pic>
    </p:spTree>
    <p:extLst>
      <p:ext uri="{BB962C8B-B14F-4D97-AF65-F5344CB8AC3E}">
        <p14:creationId xmlns:p14="http://schemas.microsoft.com/office/powerpoint/2010/main" val="1389200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1342357">
              <a:lnSpc>
                <a:spcPct val="100000"/>
              </a:lnSpc>
              <a:spcBef>
                <a:spcPts val="111"/>
              </a:spcBef>
            </a:pPr>
            <a:r>
              <a:rPr sz="4500" b="1" dirty="0">
                <a:solidFill>
                  <a:srgbClr val="002060"/>
                </a:solidFill>
              </a:rPr>
              <a:t>Critical Section of Code</a:t>
            </a:r>
          </a:p>
        </p:txBody>
      </p:sp>
      <p:sp>
        <p:nvSpPr>
          <p:cNvPr id="3" name="object 3"/>
          <p:cNvSpPr txBox="1"/>
          <p:nvPr/>
        </p:nvSpPr>
        <p:spPr>
          <a:xfrm>
            <a:off x="547761" y="1899060"/>
            <a:ext cx="8352155" cy="3845605"/>
          </a:xfrm>
          <a:prstGeom prst="rect">
            <a:avLst/>
          </a:prstGeom>
        </p:spPr>
        <p:txBody>
          <a:bodyPr vert="horz" wrap="square" lIns="0" tIns="139065" rIns="0" bIns="0" rtlCol="0">
            <a:spAutoFit/>
          </a:bodyPr>
          <a:lstStyle/>
          <a:p>
            <a:pPr marL="328286" indent="-315587">
              <a:spcBef>
                <a:spcPts val="1095"/>
              </a:spcBef>
              <a:buClr>
                <a:srgbClr val="976705"/>
              </a:buClr>
              <a:buChar char="•"/>
              <a:tabLst>
                <a:tab pos="328286" algn="l"/>
              </a:tabLst>
            </a:pPr>
            <a:r>
              <a:rPr sz="3051" spc="71" dirty="0">
                <a:solidFill>
                  <a:srgbClr val="052F05"/>
                </a:solidFill>
                <a:latin typeface="Arial" panose="020B0604020202020204" pitchFamily="34" charset="0"/>
                <a:cs typeface="Arial" panose="020B0604020202020204" pitchFamily="34" charset="0"/>
              </a:rPr>
              <a:t>Also</a:t>
            </a:r>
            <a:r>
              <a:rPr sz="3051" spc="200"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called</a:t>
            </a:r>
            <a:r>
              <a:rPr sz="3051" spc="28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as</a:t>
            </a:r>
            <a:r>
              <a:rPr sz="3051" spc="16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375"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region.</a:t>
            </a:r>
            <a:endParaRPr sz="3051" dirty="0">
              <a:latin typeface="Arial" panose="020B0604020202020204" pitchFamily="34" charset="0"/>
              <a:cs typeface="Arial" panose="020B0604020202020204" pitchFamily="34" charset="0"/>
            </a:endParaRPr>
          </a:p>
          <a:p>
            <a:pPr marL="325747" indent="-313047">
              <a:spcBef>
                <a:spcPts val="995"/>
              </a:spcBef>
              <a:buClr>
                <a:srgbClr val="976705"/>
              </a:buClr>
              <a:buChar char="•"/>
              <a:tabLst>
                <a:tab pos="325747" algn="l"/>
              </a:tabLst>
            </a:pPr>
            <a:r>
              <a:rPr sz="3051" spc="55" dirty="0">
                <a:solidFill>
                  <a:srgbClr val="052F05"/>
                </a:solidFill>
                <a:latin typeface="Arial" panose="020B0604020202020204" pitchFamily="34" charset="0"/>
                <a:cs typeface="Arial" panose="020B0604020202020204" pitchFamily="34" charset="0"/>
              </a:rPr>
              <a:t>Should</a:t>
            </a:r>
            <a:r>
              <a:rPr sz="3051" spc="34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be</a:t>
            </a:r>
            <a:r>
              <a:rPr sz="3051" spc="17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treated</a:t>
            </a:r>
            <a:r>
              <a:rPr sz="3051" spc="31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indivisibly.</a:t>
            </a:r>
            <a:endParaRPr sz="3051" dirty="0">
              <a:latin typeface="Arial" panose="020B0604020202020204" pitchFamily="34" charset="0"/>
              <a:cs typeface="Arial" panose="020B0604020202020204" pitchFamily="34" charset="0"/>
            </a:endParaRPr>
          </a:p>
          <a:p>
            <a:pPr marL="330192" indent="-317492">
              <a:spcBef>
                <a:spcPts val="995"/>
              </a:spcBef>
              <a:buClr>
                <a:srgbClr val="976705"/>
              </a:buClr>
              <a:buChar char="•"/>
              <a:tabLst>
                <a:tab pos="330192" algn="l"/>
              </a:tabLst>
            </a:pPr>
            <a:r>
              <a:rPr sz="3051" spc="55" dirty="0">
                <a:solidFill>
                  <a:srgbClr val="FF0000"/>
                </a:solidFill>
                <a:latin typeface="Arial" panose="020B0604020202020204" pitchFamily="34" charset="0"/>
                <a:cs typeface="Arial" panose="020B0604020202020204" pitchFamily="34" charset="0"/>
              </a:rPr>
              <a:t>Must</a:t>
            </a:r>
            <a:r>
              <a:rPr sz="3051" spc="105" dirty="0">
                <a:solidFill>
                  <a:srgbClr val="FF0000"/>
                </a:solidFill>
                <a:latin typeface="Arial" panose="020B0604020202020204" pitchFamily="34" charset="0"/>
                <a:cs typeface="Arial" panose="020B0604020202020204" pitchFamily="34" charset="0"/>
              </a:rPr>
              <a:t> </a:t>
            </a:r>
            <a:r>
              <a:rPr sz="3051" spc="60" dirty="0">
                <a:solidFill>
                  <a:srgbClr val="FF0000"/>
                </a:solidFill>
                <a:latin typeface="Arial" panose="020B0604020202020204" pitchFamily="34" charset="0"/>
                <a:cs typeface="Arial" panose="020B0604020202020204" pitchFamily="34" charset="0"/>
              </a:rPr>
              <a:t>not</a:t>
            </a:r>
            <a:r>
              <a:rPr sz="3051" spc="85" dirty="0">
                <a:solidFill>
                  <a:srgbClr val="FF0000"/>
                </a:solidFill>
                <a:latin typeface="Arial" panose="020B0604020202020204" pitchFamily="34" charset="0"/>
                <a:cs typeface="Arial" panose="020B0604020202020204" pitchFamily="34" charset="0"/>
              </a:rPr>
              <a:t> </a:t>
            </a:r>
            <a:r>
              <a:rPr sz="3051" spc="80" dirty="0">
                <a:solidFill>
                  <a:srgbClr val="FF0000"/>
                </a:solidFill>
                <a:latin typeface="Arial" panose="020B0604020202020204" pitchFamily="34" charset="0"/>
                <a:cs typeface="Arial" panose="020B0604020202020204" pitchFamily="34" charset="0"/>
              </a:rPr>
              <a:t>be</a:t>
            </a:r>
            <a:r>
              <a:rPr sz="3051" spc="3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Interrupted.</a:t>
            </a:r>
            <a:endParaRPr sz="3051" dirty="0">
              <a:solidFill>
                <a:srgbClr val="FF0000"/>
              </a:solidFill>
              <a:latin typeface="Arial" panose="020B0604020202020204" pitchFamily="34" charset="0"/>
              <a:cs typeface="Arial" panose="020B0604020202020204" pitchFamily="34" charset="0"/>
            </a:endParaRPr>
          </a:p>
          <a:p>
            <a:pPr marL="328922" marR="5080" indent="-316857" algn="just">
              <a:lnSpc>
                <a:spcPct val="105000"/>
              </a:lnSpc>
              <a:spcBef>
                <a:spcPts val="815"/>
              </a:spcBef>
              <a:buClr>
                <a:srgbClr val="976705"/>
              </a:buClr>
              <a:buChar char="•"/>
              <a:tabLst>
                <a:tab pos="328922" algn="l"/>
              </a:tabLst>
            </a:pPr>
            <a:r>
              <a:rPr sz="3051" dirty="0">
                <a:solidFill>
                  <a:srgbClr val="052F05"/>
                </a:solidFill>
                <a:latin typeface="Arial" panose="020B0604020202020204" pitchFamily="34" charset="0"/>
                <a:cs typeface="Arial" panose="020B0604020202020204" pitchFamily="34" charset="0"/>
              </a:rPr>
              <a:t>To</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ensure</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this,</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interrupts</a:t>
            </a:r>
            <a:r>
              <a:rPr sz="3051" spc="91"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are</a:t>
            </a:r>
            <a:r>
              <a:rPr sz="3051" spc="65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typically</a:t>
            </a:r>
            <a:r>
              <a:rPr sz="3051" spc="9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disabled </a:t>
            </a:r>
            <a:r>
              <a:rPr sz="3051" dirty="0">
                <a:solidFill>
                  <a:srgbClr val="052F05"/>
                </a:solidFill>
                <a:latin typeface="Arial" panose="020B0604020202020204" pitchFamily="34" charset="0"/>
                <a:cs typeface="Arial" panose="020B0604020202020204" pitchFamily="34" charset="0"/>
              </a:rPr>
              <a:t>before</a:t>
            </a:r>
            <a:r>
              <a:rPr sz="3051" spc="35"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the</a:t>
            </a:r>
            <a:r>
              <a:rPr sz="3051" spc="3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75" dirty="0">
                <a:solidFill>
                  <a:srgbClr val="052F05"/>
                </a:solidFill>
                <a:latin typeface="Arial" panose="020B0604020202020204" pitchFamily="34" charset="0"/>
                <a:cs typeface="Arial" panose="020B0604020202020204" pitchFamily="34" charset="0"/>
              </a:rPr>
              <a:t>  </a:t>
            </a:r>
            <a:r>
              <a:rPr sz="3051" spc="65" dirty="0">
                <a:solidFill>
                  <a:srgbClr val="052F05"/>
                </a:solidFill>
                <a:latin typeface="Arial" panose="020B0604020202020204" pitchFamily="34" charset="0"/>
                <a:cs typeface="Arial" panose="020B0604020202020204" pitchFamily="34" charset="0"/>
              </a:rPr>
              <a:t>code</a:t>
            </a:r>
            <a:r>
              <a:rPr sz="3051" spc="20"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executed</a:t>
            </a:r>
            <a:r>
              <a:rPr sz="3051" spc="125" dirty="0">
                <a:solidFill>
                  <a:srgbClr val="052F05"/>
                </a:solidFill>
                <a:latin typeface="Arial" panose="020B0604020202020204" pitchFamily="34" charset="0"/>
                <a:cs typeface="Arial" panose="020B0604020202020204" pitchFamily="34" charset="0"/>
              </a:rPr>
              <a:t>  </a:t>
            </a:r>
            <a:r>
              <a:rPr sz="3051" spc="95" dirty="0">
                <a:solidFill>
                  <a:srgbClr val="052F05"/>
                </a:solidFill>
                <a:latin typeface="Arial" panose="020B0604020202020204" pitchFamily="34" charset="0"/>
                <a:cs typeface="Arial" panose="020B0604020202020204" pitchFamily="34" charset="0"/>
              </a:rPr>
              <a:t>&amp;</a:t>
            </a:r>
            <a:r>
              <a:rPr sz="3051" spc="-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enabled </a:t>
            </a:r>
            <a:r>
              <a:rPr sz="3051" spc="65" dirty="0">
                <a:solidFill>
                  <a:srgbClr val="052F05"/>
                </a:solidFill>
                <a:latin typeface="Arial" panose="020B0604020202020204" pitchFamily="34" charset="0"/>
                <a:cs typeface="Arial" panose="020B0604020202020204" pitchFamily="34" charset="0"/>
              </a:rPr>
              <a:t>when</a:t>
            </a:r>
            <a:r>
              <a:rPr sz="3051" spc="111"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the</a:t>
            </a:r>
            <a:r>
              <a:rPr sz="3051" spc="12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280" dirty="0">
                <a:solidFill>
                  <a:srgbClr val="052F05"/>
                </a:solidFill>
                <a:latin typeface="Arial" panose="020B0604020202020204" pitchFamily="34" charset="0"/>
                <a:cs typeface="Arial" panose="020B0604020202020204" pitchFamily="34" charset="0"/>
              </a:rPr>
              <a:t> </a:t>
            </a:r>
            <a:r>
              <a:rPr sz="3051" spc="51" dirty="0">
                <a:solidFill>
                  <a:srgbClr val="052F05"/>
                </a:solidFill>
                <a:latin typeface="Arial" panose="020B0604020202020204" pitchFamily="34" charset="0"/>
                <a:cs typeface="Arial" panose="020B0604020202020204" pitchFamily="34" charset="0"/>
              </a:rPr>
              <a:t>code</a:t>
            </a:r>
            <a:r>
              <a:rPr sz="3051" spc="125"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 </a:t>
            </a:r>
            <a:r>
              <a:rPr sz="3051" spc="40" dirty="0">
                <a:solidFill>
                  <a:srgbClr val="052F05"/>
                </a:solidFill>
                <a:latin typeface="Arial" panose="020B0604020202020204" pitchFamily="34" charset="0"/>
                <a:cs typeface="Arial" panose="020B0604020202020204" pitchFamily="34" charset="0"/>
              </a:rPr>
              <a:t>executed.</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C9750-C885-F7A1-589C-AF680F23F475}"/>
              </a:ext>
            </a:extLst>
          </p:cNvPr>
          <p:cNvSpPr>
            <a:spLocks noGrp="1"/>
          </p:cNvSpPr>
          <p:nvPr>
            <p:ph type="title"/>
          </p:nvPr>
        </p:nvSpPr>
        <p:spPr>
          <a:xfrm>
            <a:off x="762000" y="152400"/>
            <a:ext cx="7346729" cy="505919"/>
          </a:xfrm>
        </p:spPr>
        <p:txBody>
          <a:bodyPr vert="horz" lIns="91440" tIns="45720" rIns="91440" bIns="45720" rtlCol="0" anchor="b">
            <a:normAutofit fontScale="90000"/>
          </a:bodyPr>
          <a:lstStyle/>
          <a:p>
            <a:pPr algn="ctr" defTabSz="914400"/>
            <a:r>
              <a:rPr lang="en-US" sz="5000" b="1" dirty="0">
                <a:solidFill>
                  <a:srgbClr val="002060"/>
                </a:solidFill>
              </a:rPr>
              <a:t>Super Loop</a:t>
            </a:r>
            <a:r>
              <a:rPr lang="en-US" sz="4500" dirty="0"/>
              <a:t> </a:t>
            </a:r>
            <a:r>
              <a:rPr lang="en-US" sz="5000" b="1" dirty="0">
                <a:solidFill>
                  <a:srgbClr val="002060"/>
                </a:solidFill>
              </a:rPr>
              <a:t>Vs</a:t>
            </a:r>
            <a:r>
              <a:rPr lang="en-US" sz="4500" dirty="0"/>
              <a:t> </a:t>
            </a:r>
            <a:r>
              <a:rPr lang="en-US" sz="5000" b="1" dirty="0">
                <a:solidFill>
                  <a:srgbClr val="002060"/>
                </a:solidFill>
              </a:rPr>
              <a:t>RTOS</a:t>
            </a:r>
          </a:p>
        </p:txBody>
      </p:sp>
      <p:pic>
        <p:nvPicPr>
          <p:cNvPr id="5" name="Picture 4">
            <a:extLst>
              <a:ext uri="{FF2B5EF4-FFF2-40B4-BE49-F238E27FC236}">
                <a16:creationId xmlns:a16="http://schemas.microsoft.com/office/drawing/2014/main" id="{E6D8DC7E-D688-2828-42F9-EB714B942B79}"/>
              </a:ext>
            </a:extLst>
          </p:cNvPr>
          <p:cNvPicPr>
            <a:picLocks noChangeAspect="1"/>
          </p:cNvPicPr>
          <p:nvPr/>
        </p:nvPicPr>
        <p:blipFill rotWithShape="1">
          <a:blip r:embed="rId2"/>
          <a:srcRect l="19167" t="4074" r="8333" b="17407"/>
          <a:stretch/>
        </p:blipFill>
        <p:spPr>
          <a:xfrm>
            <a:off x="135925" y="3401454"/>
            <a:ext cx="4371196" cy="2458797"/>
          </a:xfrm>
          <a:prstGeom prst="rect">
            <a:avLst/>
          </a:prstGeom>
        </p:spPr>
      </p:pic>
      <p:pic>
        <p:nvPicPr>
          <p:cNvPr id="4" name="Content Placeholder 3">
            <a:extLst>
              <a:ext uri="{FF2B5EF4-FFF2-40B4-BE49-F238E27FC236}">
                <a16:creationId xmlns:a16="http://schemas.microsoft.com/office/drawing/2014/main" id="{9B36F37F-D34A-2624-2839-EC7FBC9F716E}"/>
              </a:ext>
            </a:extLst>
          </p:cNvPr>
          <p:cNvPicPr>
            <a:picLocks noGrp="1" noChangeAspect="1"/>
          </p:cNvPicPr>
          <p:nvPr>
            <p:ph idx="1"/>
          </p:nvPr>
        </p:nvPicPr>
        <p:blipFill rotWithShape="1">
          <a:blip r:embed="rId3"/>
          <a:srcRect l="34239" t="3575" r="12569" b="19373"/>
          <a:stretch/>
        </p:blipFill>
        <p:spPr>
          <a:xfrm>
            <a:off x="4769024" y="2957665"/>
            <a:ext cx="4106904" cy="3346376"/>
          </a:xfrm>
          <a:prstGeom prst="rect">
            <a:avLst/>
          </a:prstGeom>
        </p:spPr>
      </p:pic>
      <p:sp>
        <p:nvSpPr>
          <p:cNvPr id="3" name="TextBox 2">
            <a:extLst>
              <a:ext uri="{FF2B5EF4-FFF2-40B4-BE49-F238E27FC236}">
                <a16:creationId xmlns:a16="http://schemas.microsoft.com/office/drawing/2014/main" id="{AC9A64E7-4181-714B-A694-360576B6F834}"/>
              </a:ext>
            </a:extLst>
          </p:cNvPr>
          <p:cNvSpPr txBox="1"/>
          <p:nvPr/>
        </p:nvSpPr>
        <p:spPr>
          <a:xfrm>
            <a:off x="457200" y="8382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Superloop makes it </a:t>
            </a:r>
            <a:r>
              <a:rPr lang="en-US" b="1" dirty="0">
                <a:solidFill>
                  <a:srgbClr val="FF0000"/>
                </a:solidFill>
                <a:latin typeface="Arial" panose="020B0604020202020204" pitchFamily="34" charset="0"/>
                <a:cs typeface="Arial" panose="020B0604020202020204" pitchFamily="34" charset="0"/>
              </a:rPr>
              <a:t>impossible</a:t>
            </a:r>
            <a:r>
              <a:rPr lang="en-US" dirty="0">
                <a:latin typeface="Arial" panose="020B0604020202020204" pitchFamily="34" charset="0"/>
                <a:cs typeface="Arial" panose="020B0604020202020204" pitchFamily="34" charset="0"/>
              </a:rPr>
              <a:t> to do other tasks or even enter a </a:t>
            </a:r>
            <a:r>
              <a:rPr lang="en-US" b="1" dirty="0">
                <a:solidFill>
                  <a:srgbClr val="FF0000"/>
                </a:solidFill>
                <a:latin typeface="Arial" panose="020B0604020202020204" pitchFamily="34" charset="0"/>
                <a:cs typeface="Arial" panose="020B0604020202020204" pitchFamily="34" charset="0"/>
              </a:rPr>
              <a:t>“power saving” or sleep mode </a:t>
            </a:r>
          </a:p>
          <a:p>
            <a:pPr marL="285750" indent="-285750">
              <a:buFont typeface="Arial" panose="020B0604020202020204" pitchFamily="34" charset="0"/>
              <a:buChar char="•"/>
            </a:pPr>
            <a:r>
              <a:rPr lang="en-US" b="1" dirty="0">
                <a:solidFill>
                  <a:srgbClr val="FF0000"/>
                </a:solidFill>
                <a:latin typeface="Arial" panose="020B0604020202020204" pitchFamily="34" charset="0"/>
                <a:cs typeface="Arial" panose="020B0604020202020204" pitchFamily="34" charset="0"/>
              </a:rPr>
              <a:t>Not possible to guarantee</a:t>
            </a:r>
            <a:r>
              <a:rPr lang="en-US" dirty="0">
                <a:latin typeface="Arial" panose="020B0604020202020204" pitchFamily="34" charset="0"/>
                <a:cs typeface="Arial" panose="020B0604020202020204" pitchFamily="34" charset="0"/>
              </a:rPr>
              <a:t> that the peripherals will be serviced in the correct order or priority level</a:t>
            </a:r>
          </a:p>
        </p:txBody>
      </p:sp>
    </p:spTree>
    <p:extLst>
      <p:ext uri="{BB962C8B-B14F-4D97-AF65-F5344CB8AC3E}">
        <p14:creationId xmlns:p14="http://schemas.microsoft.com/office/powerpoint/2010/main" val="63646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67061">
              <a:lnSpc>
                <a:spcPct val="100000"/>
              </a:lnSpc>
              <a:spcBef>
                <a:spcPts val="111"/>
              </a:spcBef>
            </a:pPr>
            <a:r>
              <a:rPr sz="4500" b="1" dirty="0">
                <a:solidFill>
                  <a:srgbClr val="002060"/>
                </a:solidFill>
              </a:rPr>
              <a:t>Resource &amp; Shared Resource</a:t>
            </a:r>
          </a:p>
        </p:txBody>
      </p:sp>
      <p:sp>
        <p:nvSpPr>
          <p:cNvPr id="3" name="object 3"/>
          <p:cNvSpPr txBox="1"/>
          <p:nvPr/>
        </p:nvSpPr>
        <p:spPr>
          <a:xfrm>
            <a:off x="228600" y="1895750"/>
            <a:ext cx="8682392" cy="3559308"/>
          </a:xfrm>
          <a:prstGeom prst="rect">
            <a:avLst/>
          </a:prstGeom>
        </p:spPr>
        <p:txBody>
          <a:bodyPr vert="horz" wrap="square" lIns="0" tIns="80645" rIns="0" bIns="0" rtlCol="0">
            <a:spAutoFit/>
          </a:bodyPr>
          <a:lstStyle/>
          <a:p>
            <a:pPr marL="328922" indent="-316223">
              <a:spcBef>
                <a:spcPts val="635"/>
              </a:spcBef>
              <a:buClr>
                <a:srgbClr val="976705"/>
              </a:buClr>
              <a:buChar char="•"/>
              <a:tabLst>
                <a:tab pos="328922" algn="l"/>
              </a:tabLst>
            </a:pPr>
            <a:r>
              <a:rPr sz="3100" spc="111"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entity</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used</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6351" indent="-314317">
              <a:lnSpc>
                <a:spcPts val="3471"/>
              </a:lnSpc>
              <a:spcBef>
                <a:spcPts val="865"/>
              </a:spcBef>
              <a:buChar char="•"/>
              <a:tabLst>
                <a:tab pos="326383" algn="l"/>
                <a:tab pos="328922" algn="l"/>
                <a:tab pos="2287848" algn="l"/>
                <a:tab pos="4510293" algn="l"/>
                <a:tab pos="8169705" algn="l"/>
              </a:tabLst>
            </a:pPr>
            <a:r>
              <a:rPr sz="3100" dirty="0">
                <a:solidFill>
                  <a:srgbClr val="976705"/>
                </a:solidFill>
                <a:latin typeface="Arial" panose="020B0604020202020204" pitchFamily="34" charset="0"/>
                <a:cs typeface="Arial" panose="020B0604020202020204" pitchFamily="34" charset="0"/>
              </a:rPr>
              <a:t>	</a:t>
            </a:r>
            <a:r>
              <a:rPr sz="3100" spc="111" dirty="0">
                <a:solidFill>
                  <a:srgbClr val="072F07"/>
                </a:solidFill>
                <a:latin typeface="Arial" panose="020B0604020202020204" pitchFamily="34" charset="0"/>
                <a:cs typeface="Arial" panose="020B0604020202020204" pitchFamily="34" charset="0"/>
              </a:rPr>
              <a:t>A</a:t>
            </a:r>
            <a:r>
              <a:rPr sz="3100" spc="29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resource</a:t>
            </a:r>
            <a:r>
              <a:rPr sz="3100" dirty="0">
                <a:solidFill>
                  <a:srgbClr val="072F07"/>
                </a:solidFill>
                <a:latin typeface="Arial" panose="020B0604020202020204" pitchFamily="34" charset="0"/>
                <a:cs typeface="Arial" panose="020B0604020202020204" pitchFamily="34" charset="0"/>
              </a:rPr>
              <a:t>	can</a:t>
            </a:r>
            <a:r>
              <a:rPr sz="3100" spc="4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6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5" dirty="0">
                <a:solidFill>
                  <a:srgbClr val="072F07"/>
                </a:solidFill>
                <a:latin typeface="Arial" panose="020B0604020202020204" pitchFamily="34" charset="0"/>
                <a:cs typeface="Arial" panose="020B0604020202020204" pitchFamily="34" charset="0"/>
              </a:rPr>
              <a:t> </a:t>
            </a:r>
            <a:r>
              <a:rPr lang="en-US" sz="3100" spc="91" dirty="0">
                <a:solidFill>
                  <a:srgbClr val="072F07"/>
                </a:solidFill>
                <a:latin typeface="Arial" panose="020B0604020202020204" pitchFamily="34" charset="0"/>
                <a:cs typeface="Arial" panose="020B0604020202020204" pitchFamily="34" charset="0"/>
              </a:rPr>
              <a:t>I</a:t>
            </a:r>
            <a:r>
              <a:rPr sz="3100" spc="91" dirty="0">
                <a:solidFill>
                  <a:srgbClr val="072F07"/>
                </a:solidFill>
                <a:latin typeface="Arial" panose="020B0604020202020204" pitchFamily="34" charset="0"/>
                <a:cs typeface="Arial" panose="020B0604020202020204" pitchFamily="34" charset="0"/>
              </a:rPr>
              <a:t>/0</a:t>
            </a:r>
            <a:r>
              <a:rPr sz="3100" dirty="0">
                <a:solidFill>
                  <a:srgbClr val="072F07"/>
                </a:solidFill>
                <a:latin typeface="Arial" panose="020B0604020202020204" pitchFamily="34" charset="0"/>
                <a:cs typeface="Arial" panose="020B0604020202020204" pitchFamily="34" charset="0"/>
              </a:rPr>
              <a:t>	</a:t>
            </a:r>
            <a:r>
              <a:rPr lang="en-US" sz="31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device,</a:t>
            </a:r>
            <a:r>
              <a:rPr sz="3100" spc="5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4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42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variable,</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 </a:t>
            </a:r>
            <a:r>
              <a:rPr sz="3100" dirty="0">
                <a:solidFill>
                  <a:srgbClr val="072F07"/>
                </a:solidFill>
                <a:latin typeface="Arial" panose="020B0604020202020204" pitchFamily="34" charset="0"/>
                <a:cs typeface="Arial" panose="020B0604020202020204" pitchFamily="34" charset="0"/>
              </a:rPr>
              <a:t>structure</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100"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an</a:t>
            </a:r>
            <a:r>
              <a:rPr sz="3100" spc="8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array.</a:t>
            </a:r>
            <a:endParaRPr sz="3100" dirty="0">
              <a:latin typeface="Arial" panose="020B0604020202020204" pitchFamily="34" charset="0"/>
              <a:cs typeface="Arial" panose="020B0604020202020204" pitchFamily="34" charset="0"/>
            </a:endParaRPr>
          </a:p>
          <a:p>
            <a:pPr marL="328922" marR="10794" indent="-316857">
              <a:lnSpc>
                <a:spcPts val="3429"/>
              </a:lnSpc>
              <a:spcBef>
                <a:spcPts val="815"/>
              </a:spcBef>
              <a:buClr>
                <a:srgbClr val="976705"/>
              </a:buClr>
              <a:buChar char="•"/>
              <a:tabLst>
                <a:tab pos="337812" algn="l"/>
              </a:tabLst>
            </a:pPr>
            <a:r>
              <a:rPr sz="3100" spc="111" dirty="0">
                <a:solidFill>
                  <a:srgbClr val="072F07"/>
                </a:solidFill>
                <a:latin typeface="Arial" panose="020B0604020202020204" pitchFamily="34" charset="0"/>
                <a:cs typeface="Arial" panose="020B0604020202020204" pitchFamily="34" charset="0"/>
              </a:rPr>
              <a:t>A</a:t>
            </a:r>
            <a:r>
              <a:rPr sz="3100" spc="25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shared</a:t>
            </a:r>
            <a:r>
              <a:rPr sz="3100" spc="4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28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can</a:t>
            </a:r>
            <a:r>
              <a:rPr sz="3100" spc="3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3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used </a:t>
            </a:r>
            <a:r>
              <a:rPr lang="en-US" sz="3100" spc="-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91" dirty="0">
                <a:solidFill>
                  <a:srgbClr val="072F07"/>
                </a:solidFill>
                <a:latin typeface="Arial" panose="020B0604020202020204" pitchFamily="34" charset="0"/>
                <a:cs typeface="Arial" panose="020B0604020202020204" pitchFamily="34" charset="0"/>
              </a:rPr>
              <a:t> </a:t>
            </a:r>
            <a:r>
              <a:rPr lang="en-US" sz="3100" spc="191"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ore</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than</a:t>
            </a:r>
            <a:r>
              <a:rPr sz="3100" spc="131"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one</a:t>
            </a:r>
            <a:r>
              <a:rPr sz="3100" spc="4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5080" indent="-314317">
              <a:lnSpc>
                <a:spcPts val="3471"/>
              </a:lnSpc>
              <a:spcBef>
                <a:spcPts val="869"/>
              </a:spcBef>
              <a:buChar char="•"/>
              <a:tabLst>
                <a:tab pos="326383" algn="l"/>
                <a:tab pos="328286" algn="l"/>
                <a:tab pos="1340452" algn="l"/>
                <a:tab pos="2190696" algn="l"/>
                <a:tab pos="3471459" algn="l"/>
                <a:tab pos="4366785" algn="l"/>
                <a:tab pos="6104102" algn="l"/>
                <a:tab pos="7336607" algn="l"/>
                <a:tab pos="7854754" algn="l"/>
              </a:tabLst>
            </a:pPr>
            <a:r>
              <a:rPr sz="3100" dirty="0">
                <a:solidFill>
                  <a:srgbClr val="976705"/>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should</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gain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exclusive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access</a:t>
            </a:r>
            <a:r>
              <a:rPr sz="3100" dirty="0">
                <a:solidFill>
                  <a:srgbClr val="072F07"/>
                </a:solidFill>
                <a:latin typeface="Arial" panose="020B0604020202020204" pitchFamily="34" charset="0"/>
                <a:cs typeface="Arial" panose="020B0604020202020204" pitchFamily="34" charset="0"/>
              </a:rPr>
              <a:t>	</a:t>
            </a:r>
            <a:r>
              <a:rPr sz="3100" spc="45" dirty="0">
                <a:solidFill>
                  <a:srgbClr val="072F07"/>
                </a:solidFill>
                <a:latin typeface="Arial" panose="020B0604020202020204" pitchFamily="34" charset="0"/>
                <a:cs typeface="Arial" panose="020B0604020202020204" pitchFamily="34" charset="0"/>
              </a:rPr>
              <a:t>to</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dirty="0">
                <a:solidFill>
                  <a:srgbClr val="072F07"/>
                </a:solidFill>
                <a:latin typeface="Arial" panose="020B0604020202020204" pitchFamily="34" charset="0"/>
                <a:cs typeface="Arial" panose="020B0604020202020204" pitchFamily="34" charset="0"/>
              </a:rPr>
              <a:t>shared</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22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prevent</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data</a:t>
            </a:r>
            <a:r>
              <a:rPr sz="3100" spc="169"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corruption.</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342837"/>
            <a:ext cx="4953000" cy="1039888"/>
          </a:xfrm>
          <a:prstGeom prst="rect">
            <a:avLst/>
          </a:prstGeom>
        </p:spPr>
        <p:txBody>
          <a:bodyPr vert="horz" wrap="square" lIns="0" tIns="344031" rIns="0" bIns="0" rtlCol="0" anchor="ctr">
            <a:spAutoFit/>
          </a:bodyPr>
          <a:lstStyle/>
          <a:p>
            <a:pPr marL="2324677">
              <a:lnSpc>
                <a:spcPct val="100000"/>
              </a:lnSpc>
              <a:spcBef>
                <a:spcPts val="111"/>
              </a:spcBef>
            </a:pPr>
            <a:r>
              <a:rPr sz="4500" b="1" dirty="0">
                <a:solidFill>
                  <a:srgbClr val="002060"/>
                </a:solidFill>
              </a:rPr>
              <a:t>Reentrancy</a:t>
            </a:r>
          </a:p>
        </p:txBody>
      </p:sp>
      <p:sp>
        <p:nvSpPr>
          <p:cNvPr id="3" name="object 3"/>
          <p:cNvSpPr txBox="1"/>
          <p:nvPr/>
        </p:nvSpPr>
        <p:spPr>
          <a:xfrm>
            <a:off x="76200" y="533400"/>
            <a:ext cx="8991600" cy="4249306"/>
          </a:xfrm>
          <a:prstGeom prst="rect">
            <a:avLst/>
          </a:prstGeom>
        </p:spPr>
        <p:txBody>
          <a:bodyPr vert="horz" wrap="square" lIns="0" tIns="21591" rIns="0" bIns="0" rtlCol="0">
            <a:spAutoFit/>
          </a:bodyPr>
          <a:lstStyle/>
          <a:p>
            <a:pPr marL="327652" marR="20319" indent="-315587" algn="just">
              <a:lnSpc>
                <a:spcPts val="3860"/>
              </a:lnSpc>
              <a:spcBef>
                <a:spcPts val="169"/>
              </a:spcBef>
              <a:buClr>
                <a:srgbClr val="956605"/>
              </a:buClr>
              <a:buChar char="•"/>
              <a:tabLst>
                <a:tab pos="327652" algn="l"/>
              </a:tabLst>
            </a:pPr>
            <a:r>
              <a:rPr lang="en-US" sz="2000" dirty="0">
                <a:latin typeface="Arial" panose="020B0604020202020204" pitchFamily="34" charset="0"/>
                <a:cs typeface="Arial" panose="020B0604020202020204" pitchFamily="34" charset="0"/>
              </a:rPr>
              <a:t>Reentrancy refers to the ability of a function to be interrupted in the middle of its execution and safely called again ("re-entered") before the previous executions are complete. This concept is crucial in concurrent programming and systems where functions might be called by multiple threads or in interrupt service routines.</a:t>
            </a:r>
            <a:endParaRPr lang="en-US" sz="2000" spc="195" dirty="0">
              <a:solidFill>
                <a:srgbClr val="072F07"/>
              </a:solidFill>
              <a:latin typeface="Arial" panose="020B0604020202020204" pitchFamily="34" charset="0"/>
              <a:cs typeface="Arial" panose="020B0604020202020204" pitchFamily="34" charset="0"/>
            </a:endParaRPr>
          </a:p>
          <a:p>
            <a:pPr marL="327652" marR="20319" indent="-315587" algn="just">
              <a:lnSpc>
                <a:spcPts val="3860"/>
              </a:lnSpc>
              <a:spcBef>
                <a:spcPts val="169"/>
              </a:spcBef>
              <a:buClr>
                <a:srgbClr val="956605"/>
              </a:buClr>
              <a:buChar char="•"/>
              <a:tabLst>
                <a:tab pos="327652"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used by </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ore than one task without data corruption</a:t>
            </a:r>
            <a:endParaRPr sz="2000" dirty="0">
              <a:latin typeface="Arial" panose="020B0604020202020204" pitchFamily="34" charset="0"/>
              <a:cs typeface="Arial" panose="020B0604020202020204" pitchFamily="34" charset="0"/>
            </a:endParaRPr>
          </a:p>
          <a:p>
            <a:pPr marL="327017" marR="5080" indent="-314952" algn="just">
              <a:lnSpc>
                <a:spcPct val="104700"/>
              </a:lnSpc>
              <a:spcBef>
                <a:spcPts val="560"/>
              </a:spcBef>
              <a:buClr>
                <a:srgbClr val="956605"/>
              </a:buClr>
              <a:buChar char="•"/>
              <a:tabLst>
                <a:tab pos="327017"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interrupted  at any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and  resu</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ed  at  a  later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without loss of data</a:t>
            </a:r>
            <a:endParaRPr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B73FE88-252B-E4BD-CBDD-0493F03D13E0}"/>
              </a:ext>
            </a:extLst>
          </p:cNvPr>
          <p:cNvSpPr txBox="1"/>
          <p:nvPr/>
        </p:nvSpPr>
        <p:spPr>
          <a:xfrm>
            <a:off x="76200" y="4801367"/>
            <a:ext cx="4114800" cy="2062103"/>
          </a:xfrm>
          <a:prstGeom prst="rect">
            <a:avLst/>
          </a:prstGeom>
          <a:noFill/>
        </p:spPr>
        <p:txBody>
          <a:bodyPr wrap="square" rtlCol="0">
            <a:spAutoFit/>
          </a:bodyPr>
          <a:lstStyle/>
          <a:p>
            <a:r>
              <a:rPr lang="en-US" b="1" dirty="0">
                <a:solidFill>
                  <a:srgbClr val="FF0000"/>
                </a:solidFill>
              </a:rPr>
              <a:t>Non-reentrant function</a:t>
            </a:r>
          </a:p>
          <a:p>
            <a:r>
              <a:rPr lang="en-US" dirty="0"/>
              <a:t>int counter = 0;</a:t>
            </a:r>
          </a:p>
          <a:p>
            <a:r>
              <a:rPr lang="en-US" dirty="0"/>
              <a:t>void </a:t>
            </a:r>
            <a:r>
              <a:rPr lang="en-US" dirty="0" err="1"/>
              <a:t>increment_counter</a:t>
            </a:r>
            <a:r>
              <a:rPr lang="en-US" dirty="0"/>
              <a:t>() </a:t>
            </a:r>
          </a:p>
          <a:p>
            <a:r>
              <a:rPr lang="en-US" dirty="0"/>
              <a:t>{	counter++;	} </a:t>
            </a:r>
          </a:p>
          <a:p>
            <a:r>
              <a:rPr lang="en-US" sz="1400" dirty="0"/>
              <a:t>If </a:t>
            </a:r>
            <a:r>
              <a:rPr lang="en-US" sz="1400" dirty="0" err="1"/>
              <a:t>increment_counter</a:t>
            </a:r>
            <a:r>
              <a:rPr lang="en-US" sz="1400" dirty="0"/>
              <a:t> is called by multiple threads or in an interrupt context, the counter variable may be corrupted because counter++ is not an atomic operation.</a:t>
            </a:r>
          </a:p>
        </p:txBody>
      </p:sp>
      <p:sp>
        <p:nvSpPr>
          <p:cNvPr id="5" name="TextBox 4">
            <a:extLst>
              <a:ext uri="{FF2B5EF4-FFF2-40B4-BE49-F238E27FC236}">
                <a16:creationId xmlns:a16="http://schemas.microsoft.com/office/drawing/2014/main" id="{7172E42C-1FB9-8506-BD39-E9F8429E7C5C}"/>
              </a:ext>
            </a:extLst>
          </p:cNvPr>
          <p:cNvSpPr txBox="1"/>
          <p:nvPr/>
        </p:nvSpPr>
        <p:spPr>
          <a:xfrm>
            <a:off x="4267200" y="4782706"/>
            <a:ext cx="4800600" cy="1846659"/>
          </a:xfrm>
          <a:prstGeom prst="rect">
            <a:avLst/>
          </a:prstGeom>
          <a:noFill/>
        </p:spPr>
        <p:txBody>
          <a:bodyPr wrap="square" rtlCol="0">
            <a:spAutoFit/>
          </a:bodyPr>
          <a:lstStyle/>
          <a:p>
            <a:r>
              <a:rPr lang="en-US" b="1" dirty="0"/>
              <a:t>Reentrant function</a:t>
            </a:r>
          </a:p>
          <a:p>
            <a:endParaRPr lang="en-US" dirty="0"/>
          </a:p>
          <a:p>
            <a:r>
              <a:rPr lang="en-US" dirty="0"/>
              <a:t>void </a:t>
            </a:r>
            <a:r>
              <a:rPr lang="en-US" dirty="0" err="1"/>
              <a:t>increment_counter</a:t>
            </a:r>
            <a:r>
              <a:rPr lang="en-US" dirty="0"/>
              <a:t>(int *counter) </a:t>
            </a:r>
          </a:p>
          <a:p>
            <a:r>
              <a:rPr lang="en-US" dirty="0"/>
              <a:t>{    (*counter)++; }</a:t>
            </a:r>
          </a:p>
          <a:p>
            <a:r>
              <a:rPr lang="en-US" sz="1400" dirty="0"/>
              <a:t>In this version, the counter variable is passed as an argument, ensuring each caller has its own copy or access through a controlled mechanism.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989306">
              <a:lnSpc>
                <a:spcPct val="100000"/>
              </a:lnSpc>
              <a:spcBef>
                <a:spcPts val="111"/>
              </a:spcBef>
            </a:pPr>
            <a:r>
              <a:rPr lang="en-US" sz="4500" b="1" dirty="0">
                <a:solidFill>
                  <a:srgbClr val="002060"/>
                </a:solidFill>
              </a:rPr>
              <a:t>Non-</a:t>
            </a:r>
            <a:r>
              <a:rPr sz="4500" b="1" dirty="0">
                <a:solidFill>
                  <a:srgbClr val="002060"/>
                </a:solidFill>
              </a:rPr>
              <a:t>Reentrant Function</a:t>
            </a:r>
            <a:r>
              <a:rPr lang="en-US" sz="4500" b="1" dirty="0">
                <a:solidFill>
                  <a:srgbClr val="002060"/>
                </a:solidFill>
              </a:rPr>
              <a:t>s</a:t>
            </a:r>
            <a:endParaRPr sz="4500" b="1" dirty="0">
              <a:solidFill>
                <a:srgbClr val="002060"/>
              </a:solidFill>
            </a:endParaRPr>
          </a:p>
        </p:txBody>
      </p:sp>
      <p:sp>
        <p:nvSpPr>
          <p:cNvPr id="3" name="object 3"/>
          <p:cNvSpPr txBox="1"/>
          <p:nvPr/>
        </p:nvSpPr>
        <p:spPr>
          <a:xfrm>
            <a:off x="1238524" y="1979539"/>
            <a:ext cx="7676875" cy="4137671"/>
          </a:xfrm>
          <a:prstGeom prst="rect">
            <a:avLst/>
          </a:prstGeom>
        </p:spPr>
        <p:txBody>
          <a:bodyPr vert="horz" wrap="square" lIns="0" tIns="114300" rIns="0" bIns="0" rtlCol="0">
            <a:spAutoFit/>
          </a:bodyPr>
          <a:lstStyle/>
          <a:p>
            <a:pPr marL="18414">
              <a:spcBef>
                <a:spcPts val="900"/>
              </a:spcBef>
            </a:pPr>
            <a:r>
              <a:rPr sz="3151" dirty="0">
                <a:solidFill>
                  <a:srgbClr val="083108"/>
                </a:solidFill>
                <a:latin typeface="Times New Roman"/>
                <a:cs typeface="Times New Roman"/>
              </a:rPr>
              <a:t>int</a:t>
            </a:r>
            <a:r>
              <a:rPr sz="3151" spc="-60" dirty="0">
                <a:solidFill>
                  <a:srgbClr val="083108"/>
                </a:solidFill>
                <a:latin typeface="Times New Roman"/>
                <a:cs typeface="Times New Roman"/>
              </a:rPr>
              <a:t> </a:t>
            </a:r>
            <a:r>
              <a:rPr sz="3151" spc="145" dirty="0">
                <a:solidFill>
                  <a:srgbClr val="083108"/>
                </a:solidFill>
                <a:latin typeface="Times New Roman"/>
                <a:cs typeface="Times New Roman"/>
              </a:rPr>
              <a:t>temp;</a:t>
            </a:r>
            <a:r>
              <a:rPr lang="en-US" sz="3151" spc="145" dirty="0">
                <a:solidFill>
                  <a:srgbClr val="083108"/>
                </a:solidFill>
                <a:latin typeface="Times New Roman"/>
                <a:cs typeface="Times New Roman"/>
              </a:rPr>
              <a:t> </a:t>
            </a:r>
            <a:r>
              <a:rPr lang="en-US" sz="1600" spc="145" dirty="0">
                <a:solidFill>
                  <a:srgbClr val="083108"/>
                </a:solidFill>
                <a:latin typeface="Times New Roman"/>
                <a:cs typeface="Times New Roman"/>
              </a:rPr>
              <a:t>// Global Variable can lead to an issue of race condition</a:t>
            </a:r>
            <a:endParaRPr sz="1600" dirty="0">
              <a:latin typeface="Times New Roman"/>
              <a:cs typeface="Times New Roman"/>
            </a:endParaRPr>
          </a:p>
          <a:p>
            <a:pPr marL="17780">
              <a:spcBef>
                <a:spcPts val="805"/>
              </a:spcBef>
            </a:pPr>
            <a:r>
              <a:rPr sz="3151" dirty="0">
                <a:solidFill>
                  <a:srgbClr val="083108"/>
                </a:solidFill>
                <a:latin typeface="Times New Roman"/>
                <a:cs typeface="Times New Roman"/>
              </a:rPr>
              <a:t>void swap(int</a:t>
            </a:r>
            <a:r>
              <a:rPr sz="3151" spc="95" dirty="0">
                <a:solidFill>
                  <a:srgbClr val="083108"/>
                </a:solidFill>
                <a:latin typeface="Times New Roman"/>
                <a:cs typeface="Times New Roman"/>
              </a:rPr>
              <a:t> </a:t>
            </a:r>
            <a:r>
              <a:rPr sz="3000" spc="75" dirty="0">
                <a:solidFill>
                  <a:srgbClr val="083108"/>
                </a:solidFill>
                <a:latin typeface="Times New Roman"/>
                <a:cs typeface="Times New Roman"/>
              </a:rPr>
              <a:t>*x,</a:t>
            </a:r>
            <a:r>
              <a:rPr sz="3000" spc="-15" dirty="0">
                <a:solidFill>
                  <a:srgbClr val="083108"/>
                </a:solidFill>
                <a:latin typeface="Times New Roman"/>
                <a:cs typeface="Times New Roman"/>
              </a:rPr>
              <a:t> </a:t>
            </a:r>
            <a:r>
              <a:rPr sz="3151" dirty="0">
                <a:solidFill>
                  <a:srgbClr val="083108"/>
                </a:solidFill>
                <a:latin typeface="Times New Roman"/>
                <a:cs typeface="Times New Roman"/>
              </a:rPr>
              <a:t>int </a:t>
            </a:r>
            <a:r>
              <a:rPr sz="3000" spc="55" dirty="0">
                <a:solidFill>
                  <a:srgbClr val="083108"/>
                </a:solidFill>
                <a:latin typeface="Times New Roman"/>
                <a:cs typeface="Times New Roman"/>
              </a:rPr>
              <a:t>*y)</a:t>
            </a:r>
            <a:endParaRPr sz="3000" dirty="0">
              <a:latin typeface="Times New Roman"/>
              <a:cs typeface="Times New Roman"/>
            </a:endParaRPr>
          </a:p>
          <a:p>
            <a:pPr marL="52068">
              <a:spcBef>
                <a:spcPts val="1125"/>
              </a:spcBef>
            </a:pPr>
            <a:r>
              <a:rPr sz="2900" spc="5" dirty="0">
                <a:solidFill>
                  <a:srgbClr val="083108"/>
                </a:solidFill>
                <a:latin typeface="Arial"/>
                <a:cs typeface="Arial"/>
              </a:rPr>
              <a:t>{</a:t>
            </a:r>
            <a:endParaRPr sz="2900" dirty="0">
              <a:latin typeface="Arial"/>
              <a:cs typeface="Arial"/>
            </a:endParaRPr>
          </a:p>
          <a:p>
            <a:pPr marL="12700">
              <a:spcBef>
                <a:spcPts val="855"/>
              </a:spcBef>
            </a:pPr>
            <a:r>
              <a:rPr sz="3151" spc="-151" dirty="0">
                <a:solidFill>
                  <a:srgbClr val="083108"/>
                </a:solidFill>
                <a:latin typeface="Times New Roman"/>
                <a:cs typeface="Times New Roman"/>
              </a:rPr>
              <a:t>temp==</a:t>
            </a:r>
            <a:r>
              <a:rPr sz="3151" spc="-35" dirty="0">
                <a:solidFill>
                  <a:srgbClr val="083108"/>
                </a:solidFill>
                <a:latin typeface="Times New Roman"/>
                <a:cs typeface="Times New Roman"/>
              </a:rPr>
              <a:t> </a:t>
            </a:r>
            <a:r>
              <a:rPr sz="3000" spc="-25" dirty="0">
                <a:solidFill>
                  <a:srgbClr val="083108"/>
                </a:solidFill>
                <a:latin typeface="Times New Roman"/>
                <a:cs typeface="Times New Roman"/>
              </a:rPr>
              <a:t>*x;</a:t>
            </a:r>
            <a:endParaRPr sz="3000" dirty="0">
              <a:latin typeface="Times New Roman"/>
              <a:cs typeface="Times New Roman"/>
            </a:endParaRPr>
          </a:p>
          <a:p>
            <a:pPr marL="16510">
              <a:spcBef>
                <a:spcPts val="840"/>
              </a:spcBef>
            </a:pPr>
            <a:r>
              <a:rPr sz="3000" spc="120" dirty="0">
                <a:solidFill>
                  <a:srgbClr val="083108"/>
                </a:solidFill>
                <a:latin typeface="Times New Roman"/>
                <a:cs typeface="Times New Roman"/>
              </a:rPr>
              <a:t>*x</a:t>
            </a:r>
            <a:r>
              <a:rPr sz="3000" spc="-31" dirty="0">
                <a:solidFill>
                  <a:srgbClr val="083108"/>
                </a:solidFill>
                <a:latin typeface="Times New Roman"/>
                <a:cs typeface="Times New Roman"/>
              </a:rPr>
              <a:t> </a:t>
            </a:r>
            <a:r>
              <a:rPr sz="3151" spc="-911" dirty="0">
                <a:solidFill>
                  <a:srgbClr val="083108"/>
                </a:solidFill>
                <a:latin typeface="Times New Roman"/>
                <a:cs typeface="Times New Roman"/>
              </a:rPr>
              <a:t>==</a:t>
            </a:r>
            <a:r>
              <a:rPr sz="3151" spc="55" dirty="0">
                <a:solidFill>
                  <a:srgbClr val="083108"/>
                </a:solidFill>
                <a:latin typeface="Times New Roman"/>
                <a:cs typeface="Times New Roman"/>
              </a:rPr>
              <a:t> </a:t>
            </a:r>
            <a:r>
              <a:rPr sz="3000" spc="-685" dirty="0">
                <a:solidFill>
                  <a:srgbClr val="083108"/>
                </a:solidFill>
                <a:latin typeface="Times New Roman"/>
                <a:cs typeface="Times New Roman"/>
              </a:rPr>
              <a:t>*y;</a:t>
            </a:r>
            <a:endParaRPr sz="3000" dirty="0">
              <a:latin typeface="Times New Roman"/>
              <a:cs typeface="Times New Roman"/>
            </a:endParaRPr>
          </a:p>
          <a:p>
            <a:pPr marL="16510">
              <a:spcBef>
                <a:spcPts val="805"/>
              </a:spcBef>
            </a:pPr>
            <a:r>
              <a:rPr sz="3000" spc="75" dirty="0">
                <a:solidFill>
                  <a:srgbClr val="083108"/>
                </a:solidFill>
                <a:latin typeface="Times New Roman"/>
                <a:cs typeface="Times New Roman"/>
              </a:rPr>
              <a:t>*y</a:t>
            </a:r>
            <a:r>
              <a:rPr sz="3000" spc="71" dirty="0">
                <a:solidFill>
                  <a:srgbClr val="083108"/>
                </a:solidFill>
                <a:latin typeface="Times New Roman"/>
                <a:cs typeface="Times New Roman"/>
              </a:rPr>
              <a:t> </a:t>
            </a:r>
            <a:r>
              <a:rPr sz="3151" spc="-11" dirty="0">
                <a:solidFill>
                  <a:srgbClr val="083108"/>
                </a:solidFill>
                <a:latin typeface="Times New Roman"/>
                <a:cs typeface="Times New Roman"/>
              </a:rPr>
              <a:t>==temp;</a:t>
            </a:r>
            <a:endParaRPr sz="3151" dirty="0">
              <a:latin typeface="Times New Roman"/>
              <a:cs typeface="Times New Roman"/>
            </a:endParaRPr>
          </a:p>
          <a:p>
            <a:pPr marL="44450">
              <a:spcBef>
                <a:spcPts val="1091"/>
              </a:spcBef>
            </a:pPr>
            <a:r>
              <a:rPr sz="2900" spc="-51" dirty="0">
                <a:solidFill>
                  <a:srgbClr val="083108"/>
                </a:solidFill>
                <a:latin typeface="Arial"/>
                <a:cs typeface="Arial"/>
              </a:rPr>
              <a:t>}</a:t>
            </a:r>
            <a:endParaRPr sz="2900" dirty="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E63B95-EA9A-694B-7AD7-DBBB238DDDDC}"/>
              </a:ext>
            </a:extLst>
          </p:cNvPr>
          <p:cNvPicPr>
            <a:picLocks noChangeAspect="1"/>
          </p:cNvPicPr>
          <p:nvPr/>
        </p:nvPicPr>
        <p:blipFill rotWithShape="1">
          <a:blip r:embed="rId3">
            <a:lum contrast="20000"/>
          </a:blip>
          <a:srcRect t="7778"/>
          <a:stretch/>
        </p:blipFill>
        <p:spPr>
          <a:xfrm>
            <a:off x="-4665" y="266700"/>
            <a:ext cx="9144000" cy="6324600"/>
          </a:xfrm>
          <a:prstGeom prst="rect">
            <a:avLst/>
          </a:prstGeom>
        </p:spPr>
      </p:pic>
      <p:sp>
        <p:nvSpPr>
          <p:cNvPr id="2" name="TextBox 1">
            <a:extLst>
              <a:ext uri="{FF2B5EF4-FFF2-40B4-BE49-F238E27FC236}">
                <a16:creationId xmlns:a16="http://schemas.microsoft.com/office/drawing/2014/main" id="{E9EBC7AE-5594-0374-9E02-3EBE613FB9DE}"/>
              </a:ext>
            </a:extLst>
          </p:cNvPr>
          <p:cNvSpPr txBox="1"/>
          <p:nvPr/>
        </p:nvSpPr>
        <p:spPr>
          <a:xfrm>
            <a:off x="2209800" y="2133600"/>
            <a:ext cx="304800" cy="584775"/>
          </a:xfrm>
          <a:prstGeom prst="rect">
            <a:avLst/>
          </a:prstGeom>
          <a:noFill/>
        </p:spPr>
        <p:txBody>
          <a:bodyPr wrap="square" rtlCol="0">
            <a:spAutoFit/>
          </a:bodyPr>
          <a:lstStyle/>
          <a:p>
            <a:r>
              <a:rPr lang="en-US" sz="3200" dirty="0"/>
              <a:t>*</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466304"/>
            <a:ext cx="8286750" cy="1123210"/>
          </a:xfrm>
          <a:prstGeom prst="rect">
            <a:avLst/>
          </a:prstGeom>
        </p:spPr>
        <p:txBody>
          <a:bodyPr vert="horz" wrap="square" lIns="0" tIns="426547" rIns="0" bIns="0" rtlCol="0" anchor="ctr">
            <a:spAutoFit/>
          </a:bodyPr>
          <a:lstStyle/>
          <a:p>
            <a:pPr marL="2109418">
              <a:lnSpc>
                <a:spcPct val="100000"/>
              </a:lnSpc>
              <a:spcBef>
                <a:spcPts val="111"/>
              </a:spcBef>
            </a:pPr>
            <a:r>
              <a:rPr lang="en-US" sz="4500" b="1" dirty="0">
                <a:solidFill>
                  <a:srgbClr val="002060"/>
                </a:solidFill>
              </a:rPr>
              <a:t>What is Interrupt latency?</a:t>
            </a:r>
            <a:endParaRPr sz="4500" b="1" dirty="0">
              <a:solidFill>
                <a:srgbClr val="002060"/>
              </a:solidFill>
            </a:endParaRPr>
          </a:p>
        </p:txBody>
      </p:sp>
      <p:sp>
        <p:nvSpPr>
          <p:cNvPr id="4" name="Content Placeholder 3">
            <a:extLst>
              <a:ext uri="{FF2B5EF4-FFF2-40B4-BE49-F238E27FC236}">
                <a16:creationId xmlns:a16="http://schemas.microsoft.com/office/drawing/2014/main" id="{CE77FC61-EEE6-4247-D66B-0DC31B038611}"/>
              </a:ext>
            </a:extLst>
          </p:cNvPr>
          <p:cNvSpPr>
            <a:spLocks noGrp="1"/>
          </p:cNvSpPr>
          <p:nvPr>
            <p:ph idx="1"/>
          </p:nvPr>
        </p:nvSpPr>
        <p:spPr/>
        <p:txBody>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the time that elapses between the occurrence of an interrupt and the execution of the first instruction of the interrupt service routine (ISR) that handles the interrupt.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It is a measure of the system’s ability to respond to external events in a timely manner.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The shorter the interrupt latency, the more responsive the system will be.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Interrupt latency is expressed in core clock cycles. </a:t>
            </a:r>
          </a:p>
          <a:p>
            <a:pPr marL="0" indent="0">
              <a:buNone/>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0"/>
            <a:ext cx="9220200" cy="1118581"/>
          </a:xfrm>
          <a:prstGeom prst="rect">
            <a:avLst/>
          </a:prstGeom>
        </p:spPr>
        <p:txBody>
          <a:bodyPr vert="horz" wrap="square" lIns="0" tIns="421963" rIns="0" bIns="0" rtlCol="0" anchor="ctr">
            <a:spAutoFit/>
          </a:bodyPr>
          <a:lstStyle/>
          <a:p>
            <a:pPr marL="1935432">
              <a:lnSpc>
                <a:spcPct val="100000"/>
              </a:lnSpc>
              <a:spcBef>
                <a:spcPts val="111"/>
              </a:spcBef>
            </a:pPr>
            <a:r>
              <a:rPr lang="en-US" sz="4500" b="1" dirty="0">
                <a:solidFill>
                  <a:srgbClr val="002060"/>
                </a:solidFill>
              </a:rPr>
              <a:t>Importance of Interrupt Latency</a:t>
            </a:r>
            <a:endParaRPr sz="4500" b="1" dirty="0">
              <a:solidFill>
                <a:srgbClr val="002060"/>
              </a:solidFill>
            </a:endParaRPr>
          </a:p>
        </p:txBody>
      </p:sp>
      <p:sp>
        <p:nvSpPr>
          <p:cNvPr id="3" name="object 3"/>
          <p:cNvSpPr txBox="1">
            <a:spLocks noGrp="1"/>
          </p:cNvSpPr>
          <p:nvPr>
            <p:ph idx="1"/>
          </p:nvPr>
        </p:nvSpPr>
        <p:spPr>
          <a:xfrm>
            <a:off x="381000" y="1825627"/>
            <a:ext cx="8534400" cy="4659289"/>
          </a:xfrm>
          <a:prstGeom prst="rect">
            <a:avLst/>
          </a:prstGeom>
        </p:spPr>
        <p:txBody>
          <a:bodyPr vert="horz" wrap="square" lIns="0" tIns="0" rIns="0" bIns="0" rtlCol="0">
            <a:spAutoFit/>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an important consideration in the design and optimization of real-time and embedded systems. These systems often have hard real-time constraints, meaning that they must respond to external events within a specified time period.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A high interrupt latency can result in the system missing a deadline, which can cause the system to fail or produce incorrect results.</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If interrupts are not handled in a timely manner, then the system will exhibit slow response times.</a:t>
            </a:r>
          </a:p>
          <a:p>
            <a:pPr marL="328286" marR="5080" indent="-316223">
              <a:lnSpc>
                <a:spcPct val="102899"/>
              </a:lnSpc>
              <a:buClr>
                <a:srgbClr val="976605"/>
              </a:buClr>
              <a:tabLst>
                <a:tab pos="331462" algn="l"/>
                <a:tab pos="1087727" algn="l"/>
                <a:tab pos="1772876" algn="l"/>
                <a:tab pos="1986230" algn="l"/>
                <a:tab pos="2644709" algn="l"/>
                <a:tab pos="3162856" algn="l"/>
                <a:tab pos="3479078" algn="l"/>
                <a:tab pos="3839749" algn="l"/>
                <a:tab pos="4130571" algn="l"/>
                <a:tab pos="4692533" algn="l"/>
                <a:tab pos="5636754" algn="l"/>
                <a:tab pos="5791690" algn="l"/>
                <a:tab pos="6430485" algn="l"/>
                <a:tab pos="6922598" algn="l"/>
                <a:tab pos="7844595" algn="l"/>
              </a:tabLst>
            </a:pPr>
            <a:endParaRPr sz="31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D9586BD6-7E9D-7CD7-263C-AA206AEBCF28}"/>
              </a:ext>
            </a:extLst>
          </p:cNvPr>
          <p:cNvPicPr>
            <a:picLocks noChangeAspect="1"/>
          </p:cNvPicPr>
          <p:nvPr/>
        </p:nvPicPr>
        <p:blipFill>
          <a:blip r:embed="rId2"/>
          <a:stretch>
            <a:fillRect/>
          </a:stretch>
        </p:blipFill>
        <p:spPr>
          <a:xfrm>
            <a:off x="956758" y="1033128"/>
            <a:ext cx="7230484" cy="479174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87E0-9A54-1F06-B9D7-6E1B573A5B9D}"/>
              </a:ext>
            </a:extLst>
          </p:cNvPr>
          <p:cNvSpPr>
            <a:spLocks noGrp="1"/>
          </p:cNvSpPr>
          <p:nvPr>
            <p:ph type="title"/>
          </p:nvPr>
        </p:nvSpPr>
        <p:spPr/>
        <p:txBody>
          <a:bodyPr/>
          <a:lstStyle/>
          <a:p>
            <a:r>
              <a:rPr lang="en-US" sz="4500" b="1" dirty="0">
                <a:solidFill>
                  <a:srgbClr val="002060"/>
                </a:solidFill>
              </a:rPr>
              <a:t>Jitter vs Latency</a:t>
            </a:r>
          </a:p>
        </p:txBody>
      </p:sp>
      <p:sp>
        <p:nvSpPr>
          <p:cNvPr id="3" name="Content Placeholder 2">
            <a:extLst>
              <a:ext uri="{FF2B5EF4-FFF2-40B4-BE49-F238E27FC236}">
                <a16:creationId xmlns:a16="http://schemas.microsoft.com/office/drawing/2014/main" id="{F3C17E6D-01DF-7A01-822A-F0E8DEE653BD}"/>
              </a:ext>
            </a:extLst>
          </p:cNvPr>
          <p:cNvSpPr>
            <a:spLocks noGrp="1"/>
          </p:cNvSpPr>
          <p:nvPr>
            <p:ph idx="1"/>
          </p:nvPr>
        </p:nvSpPr>
        <p:spPr>
          <a:xfrm>
            <a:off x="628650" y="1825625"/>
            <a:ext cx="3181350" cy="4351338"/>
          </a:xfrm>
        </p:spPr>
        <p:txBody>
          <a:bodyPr/>
          <a:lstStyle/>
          <a:p>
            <a:r>
              <a:rPr lang="en-US" dirty="0"/>
              <a:t>Latency is the difference between assertion of interrupt to first Instruction executed in ISR.</a:t>
            </a:r>
          </a:p>
          <a:p>
            <a:r>
              <a:rPr lang="en-US" dirty="0"/>
              <a:t>Jitter </a:t>
            </a:r>
            <a:r>
              <a:rPr lang="en-US" dirty="0" err="1"/>
              <a:t>w.r.t.</a:t>
            </a:r>
            <a:r>
              <a:rPr lang="en-US" dirty="0"/>
              <a:t> the ISR is the difference in the latency over many different cycles or difference in latencies between two or more events.</a:t>
            </a:r>
          </a:p>
          <a:p>
            <a:endParaRPr lang="en-US" dirty="0"/>
          </a:p>
        </p:txBody>
      </p:sp>
      <p:pic>
        <p:nvPicPr>
          <p:cNvPr id="5" name="Picture 4">
            <a:extLst>
              <a:ext uri="{FF2B5EF4-FFF2-40B4-BE49-F238E27FC236}">
                <a16:creationId xmlns:a16="http://schemas.microsoft.com/office/drawing/2014/main" id="{C8EE514F-1D1A-39C0-7B27-9F97CFDA4DB8}"/>
              </a:ext>
            </a:extLst>
          </p:cNvPr>
          <p:cNvPicPr>
            <a:picLocks noChangeAspect="1"/>
          </p:cNvPicPr>
          <p:nvPr/>
        </p:nvPicPr>
        <p:blipFill>
          <a:blip r:embed="rId3"/>
          <a:stretch>
            <a:fillRect/>
          </a:stretch>
        </p:blipFill>
        <p:spPr>
          <a:xfrm>
            <a:off x="4343400" y="594917"/>
            <a:ext cx="3629532" cy="5668166"/>
          </a:xfrm>
          <a:prstGeom prst="rect">
            <a:avLst/>
          </a:prstGeom>
        </p:spPr>
      </p:pic>
    </p:spTree>
    <p:extLst>
      <p:ext uri="{BB962C8B-B14F-4D97-AF65-F5344CB8AC3E}">
        <p14:creationId xmlns:p14="http://schemas.microsoft.com/office/powerpoint/2010/main" val="2237636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85CA-E033-8822-840E-96E8DA91123B}"/>
              </a:ext>
            </a:extLst>
          </p:cNvPr>
          <p:cNvSpPr>
            <a:spLocks noGrp="1"/>
          </p:cNvSpPr>
          <p:nvPr>
            <p:ph type="title"/>
          </p:nvPr>
        </p:nvSpPr>
        <p:spPr>
          <a:xfrm>
            <a:off x="0" y="304801"/>
            <a:ext cx="9144000" cy="1066799"/>
          </a:xfrm>
        </p:spPr>
        <p:txBody>
          <a:bodyPr>
            <a:normAutofit fontScale="90000"/>
          </a:bodyPr>
          <a:lstStyle/>
          <a:p>
            <a:r>
              <a:rPr lang="en-US" sz="4500" b="1" dirty="0">
                <a:solidFill>
                  <a:srgbClr val="002060"/>
                </a:solidFill>
              </a:rPr>
              <a:t>Factors Affecting Interrupt Latency</a:t>
            </a:r>
            <a:br>
              <a:rPr lang="en-US" b="1" i="0" dirty="0">
                <a:solidFill>
                  <a:srgbClr val="273239"/>
                </a:solidFill>
                <a:effectLst/>
                <a:latin typeface="Nunito" pitchFamily="2" charset="0"/>
              </a:rPr>
            </a:br>
            <a:endParaRPr lang="en-US" dirty="0"/>
          </a:p>
        </p:txBody>
      </p:sp>
      <p:sp>
        <p:nvSpPr>
          <p:cNvPr id="3" name="Content Placeholder 2">
            <a:extLst>
              <a:ext uri="{FF2B5EF4-FFF2-40B4-BE49-F238E27FC236}">
                <a16:creationId xmlns:a16="http://schemas.microsoft.com/office/drawing/2014/main" id="{5E909FC6-F934-4548-5925-28F986B7005F}"/>
              </a:ext>
            </a:extLst>
          </p:cNvPr>
          <p:cNvSpPr>
            <a:spLocks noGrp="1"/>
          </p:cNvSpPr>
          <p:nvPr>
            <p:ph idx="1"/>
          </p:nvPr>
        </p:nvSpPr>
        <p:spPr>
          <a:xfrm>
            <a:off x="228600" y="1371600"/>
            <a:ext cx="8686800" cy="5486400"/>
          </a:xfrm>
        </p:spPr>
        <p:txBody>
          <a:bodyPr>
            <a:normAutofit fontScale="77500" lnSpcReduction="20000"/>
          </a:bodyPr>
          <a:lstStyle/>
          <a:p>
            <a:pPr marL="0" indent="0" algn="l" fontAlgn="base">
              <a:buNone/>
            </a:pPr>
            <a:r>
              <a:rPr lang="en-US" sz="2600" b="0" i="0" dirty="0">
                <a:solidFill>
                  <a:srgbClr val="273239"/>
                </a:solidFill>
                <a:effectLst/>
                <a:latin typeface="Arial" panose="020B0604020202020204" pitchFamily="34" charset="0"/>
                <a:cs typeface="Arial" panose="020B0604020202020204" pitchFamily="34" charset="0"/>
              </a:rPr>
              <a:t>There are several factors that can affect interrupt latency, including: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Hardware: </a:t>
            </a:r>
            <a:r>
              <a:rPr lang="en-US" sz="2600" b="0" i="0" dirty="0">
                <a:solidFill>
                  <a:srgbClr val="273239"/>
                </a:solidFill>
                <a:effectLst/>
                <a:latin typeface="Arial" panose="020B0604020202020204" pitchFamily="34" charset="0"/>
                <a:cs typeface="Arial" panose="020B0604020202020204" pitchFamily="34" charset="0"/>
              </a:rPr>
              <a:t>The architecture of the processor, as well as the design of the memory and I/O subsystems, can have a significant impact on interrupt latency.</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Operating System: </a:t>
            </a:r>
            <a:r>
              <a:rPr lang="en-US" sz="2600" b="0" i="0" dirty="0">
                <a:solidFill>
                  <a:srgbClr val="273239"/>
                </a:solidFill>
                <a:effectLst/>
                <a:latin typeface="Arial" panose="020B0604020202020204" pitchFamily="34" charset="0"/>
                <a:cs typeface="Arial" panose="020B0604020202020204" pitchFamily="34" charset="0"/>
              </a:rPr>
              <a:t>The operating system plays a big role in interrupt latency, with some OSes having fewer interrupt latencies due to advanced scheduler and interrupt handling mechanism.</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Priority: </a:t>
            </a:r>
            <a:r>
              <a:rPr lang="en-US" sz="2600" b="0" i="0" dirty="0">
                <a:solidFill>
                  <a:srgbClr val="273239"/>
                </a:solidFill>
                <a:effectLst/>
                <a:latin typeface="Arial" panose="020B0604020202020204" pitchFamily="34" charset="0"/>
                <a:cs typeface="Arial" panose="020B0604020202020204" pitchFamily="34" charset="0"/>
              </a:rPr>
              <a:t>The priority level of the interrupt can also affect interrupt latency, with higher priority interrupts being serviced before lower priority interrupts.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Storms:</a:t>
            </a:r>
            <a:r>
              <a:rPr lang="en-US" sz="2600" b="0" i="0" dirty="0">
                <a:solidFill>
                  <a:srgbClr val="273239"/>
                </a:solidFill>
                <a:effectLst/>
                <a:latin typeface="Arial" panose="020B0604020202020204" pitchFamily="34" charset="0"/>
                <a:cs typeface="Arial" panose="020B0604020202020204" pitchFamily="34" charset="0"/>
              </a:rPr>
              <a:t> High number of interrupts from certain devices or software can lead to Interrupt Storm which can cause large interrupt latency and system hang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Handlers: </a:t>
            </a:r>
            <a:r>
              <a:rPr lang="en-US" sz="2600" b="0" i="0" dirty="0">
                <a:solidFill>
                  <a:srgbClr val="273239"/>
                </a:solidFill>
                <a:effectLst/>
                <a:latin typeface="Arial" panose="020B0604020202020204" pitchFamily="34" charset="0"/>
                <a:cs typeface="Arial" panose="020B0604020202020204" pitchFamily="34" charset="0"/>
              </a:rPr>
              <a:t>Interrupt handlers themselves can add to the latency of the system. The ISR should be optimized for speed and should avoid unnecessary operations.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System load:</a:t>
            </a:r>
            <a:r>
              <a:rPr lang="en-US" sz="2600" b="0" i="0" dirty="0">
                <a:solidFill>
                  <a:srgbClr val="273239"/>
                </a:solidFill>
                <a:effectLst/>
                <a:latin typeface="Arial" panose="020B0604020202020204" pitchFamily="34" charset="0"/>
                <a:cs typeface="Arial" panose="020B0604020202020204" pitchFamily="34" charset="0"/>
              </a:rPr>
              <a:t> High system load can also increase interrupt latency, as the CPU is busy processing other tasks and may not be able to respond to interrupts in a timely manner.</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Disabling interrupts:</a:t>
            </a:r>
            <a:r>
              <a:rPr lang="en-US" sz="2600" b="0" i="0" dirty="0">
                <a:solidFill>
                  <a:srgbClr val="273239"/>
                </a:solidFill>
                <a:effectLst/>
                <a:latin typeface="Arial" panose="020B0604020202020204" pitchFamily="34" charset="0"/>
                <a:cs typeface="Arial" panose="020B0604020202020204" pitchFamily="34" charset="0"/>
              </a:rPr>
              <a:t> The system will not react to any interrupt requests if the software has disabled interrupts.</a:t>
            </a:r>
          </a:p>
          <a:p>
            <a:pPr marL="0" indent="0">
              <a:buNone/>
            </a:pPr>
            <a:endParaRPr lang="en-US" dirty="0"/>
          </a:p>
        </p:txBody>
      </p:sp>
    </p:spTree>
    <p:extLst>
      <p:ext uri="{BB962C8B-B14F-4D97-AF65-F5344CB8AC3E}">
        <p14:creationId xmlns:p14="http://schemas.microsoft.com/office/powerpoint/2010/main" val="967012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849609">
              <a:lnSpc>
                <a:spcPct val="100000"/>
              </a:lnSpc>
              <a:spcBef>
                <a:spcPts val="111"/>
              </a:spcBef>
            </a:pPr>
            <a:r>
              <a:rPr sz="4500" b="1" dirty="0">
                <a:solidFill>
                  <a:srgbClr val="002060"/>
                </a:solidFill>
              </a:rPr>
              <a:t>Interrupt Response Equation</a:t>
            </a:r>
          </a:p>
        </p:txBody>
      </p:sp>
      <p:sp>
        <p:nvSpPr>
          <p:cNvPr id="3" name="object 3"/>
          <p:cNvSpPr txBox="1"/>
          <p:nvPr/>
        </p:nvSpPr>
        <p:spPr>
          <a:xfrm>
            <a:off x="545630" y="1905460"/>
            <a:ext cx="8369770" cy="4176913"/>
          </a:xfrm>
          <a:prstGeom prst="rect">
            <a:avLst/>
          </a:prstGeom>
        </p:spPr>
        <p:txBody>
          <a:bodyPr vert="horz" wrap="square" lIns="0" tIns="117475" rIns="0" bIns="0" rtlCol="0">
            <a:spAutoFit/>
          </a:bodyPr>
          <a:lstStyle/>
          <a:p>
            <a:pPr marL="332732" indent="-320032">
              <a:spcBef>
                <a:spcPts val="925"/>
              </a:spcBef>
              <a:buClr>
                <a:srgbClr val="956705"/>
              </a:buClr>
              <a:buChar char="•"/>
              <a:tabLst>
                <a:tab pos="332732" algn="l"/>
              </a:tabLst>
            </a:pPr>
            <a:r>
              <a:rPr lang="en-US" sz="2700" spc="51" dirty="0">
                <a:solidFill>
                  <a:srgbClr val="08310A"/>
                </a:solidFill>
                <a:latin typeface="Arial" panose="020B0604020202020204" pitchFamily="34" charset="0"/>
                <a:cs typeface="Arial" panose="020B0604020202020204" pitchFamily="34" charset="0"/>
              </a:rPr>
              <a:t>Foreground/Background</a:t>
            </a:r>
            <a:r>
              <a:rPr lang="en-US" sz="2700" spc="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System</a:t>
            </a:r>
            <a:endParaRPr lang="en-US" sz="2700" dirty="0">
              <a:latin typeface="Arial" panose="020B0604020202020204" pitchFamily="34" charset="0"/>
              <a:cs typeface="Arial" panose="020B0604020202020204" pitchFamily="34" charset="0"/>
            </a:endParaRPr>
          </a:p>
          <a:p>
            <a:pPr marL="454647">
              <a:spcBef>
                <a:spcPts val="720"/>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28922" indent="-316223">
              <a:spcBef>
                <a:spcPts val="835"/>
              </a:spcBef>
              <a:buClr>
                <a:srgbClr val="956705"/>
              </a:buClr>
              <a:buChar char="•"/>
              <a:tabLst>
                <a:tab pos="328922" algn="l"/>
              </a:tabLst>
            </a:pPr>
            <a:r>
              <a:rPr lang="en-US" sz="2700" spc="51" dirty="0">
                <a:solidFill>
                  <a:srgbClr val="08310A"/>
                </a:solidFill>
                <a:latin typeface="Arial" panose="020B0604020202020204" pitchFamily="34" charset="0"/>
                <a:cs typeface="Arial" panose="020B0604020202020204" pitchFamily="34" charset="0"/>
              </a:rPr>
              <a:t>Non-</a:t>
            </a:r>
            <a:r>
              <a:rPr lang="en-US" sz="2700" dirty="0">
                <a:solidFill>
                  <a:srgbClr val="08310A"/>
                </a:solidFill>
                <a:latin typeface="Arial" panose="020B0604020202020204" pitchFamily="34" charset="0"/>
                <a:cs typeface="Arial" panose="020B0604020202020204" pitchFamily="34" charset="0"/>
              </a:rPr>
              <a:t>Preemptive</a:t>
            </a:r>
            <a:r>
              <a:rPr lang="en-US" sz="2700" spc="420"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11"/>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32732" indent="-320032">
              <a:spcBef>
                <a:spcPts val="875"/>
              </a:spcBef>
              <a:buClr>
                <a:srgbClr val="956705"/>
              </a:buClr>
              <a:buChar char="•"/>
              <a:tabLst>
                <a:tab pos="332732" algn="l"/>
              </a:tabLst>
            </a:pPr>
            <a:r>
              <a:rPr lang="en-US" sz="2700" dirty="0">
                <a:solidFill>
                  <a:srgbClr val="08310A"/>
                </a:solidFill>
                <a:latin typeface="Arial" panose="020B0604020202020204" pitchFamily="34" charset="0"/>
                <a:cs typeface="Arial" panose="020B0604020202020204" pitchFamily="34" charset="0"/>
              </a:rPr>
              <a:t>Preemptive</a:t>
            </a:r>
            <a:r>
              <a:rPr lang="en-US" sz="2700" spc="39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80"/>
              </a:spcBef>
            </a:pPr>
            <a:r>
              <a:rPr lang="en-US" sz="2351" dirty="0">
                <a:solidFill>
                  <a:srgbClr val="08310A"/>
                </a:solidFill>
                <a:latin typeface="Arial" panose="020B0604020202020204" pitchFamily="34" charset="0"/>
                <a:cs typeface="Arial" panose="020B0604020202020204" pitchFamily="34" charset="0"/>
              </a:rPr>
              <a:t>Interrupt</a:t>
            </a:r>
            <a:r>
              <a:rPr lang="en-US" sz="2351" spc="204"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Latency</a:t>
            </a:r>
            <a:endParaRPr lang="en-US" sz="2351" dirty="0">
              <a:latin typeface="Arial" panose="020B0604020202020204" pitchFamily="34" charset="0"/>
              <a:cs typeface="Arial" panose="020B0604020202020204" pitchFamily="34" charset="0"/>
            </a:endParaRPr>
          </a:p>
          <a:p>
            <a:pPr marL="456554">
              <a:spcBef>
                <a:spcPts val="651"/>
              </a:spcBef>
            </a:pPr>
            <a:r>
              <a:rPr lang="en-US" sz="2351" spc="75" dirty="0">
                <a:solidFill>
                  <a:srgbClr val="08310A"/>
                </a:solidFill>
                <a:latin typeface="Arial" panose="020B0604020202020204" pitchFamily="34" charset="0"/>
                <a:cs typeface="Arial" panose="020B0604020202020204" pitchFamily="34" charset="0"/>
              </a:rPr>
              <a:t>+</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2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91"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456554">
              <a:spcBef>
                <a:spcPts val="645"/>
              </a:spcBef>
            </a:pPr>
            <a:r>
              <a:rPr lang="en-US" sz="2351" spc="75" dirty="0">
                <a:solidFill>
                  <a:srgbClr val="08310A"/>
                </a:solidFill>
                <a:latin typeface="Arial" panose="020B0604020202020204" pitchFamily="34" charset="0"/>
                <a:cs typeface="Arial" panose="020B0604020202020204" pitchFamily="34" charset="0"/>
              </a:rPr>
              <a:t>+</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Execution</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5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of</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the</a:t>
            </a:r>
            <a:r>
              <a:rPr lang="en-US" sz="2351" spc="9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kernel high priority</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ISR</a:t>
            </a:r>
            <a:r>
              <a:rPr lang="en-US" sz="2351" spc="4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Entry</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Function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AB3-7146-E10F-829A-EC056FC7CBDB}"/>
              </a:ext>
            </a:extLst>
          </p:cNvPr>
          <p:cNvSpPr>
            <a:spLocks noGrp="1"/>
          </p:cNvSpPr>
          <p:nvPr>
            <p:ph type="title"/>
          </p:nvPr>
        </p:nvSpPr>
        <p:spPr>
          <a:xfrm>
            <a:off x="628650" y="46037"/>
            <a:ext cx="7886700" cy="1325563"/>
          </a:xfrm>
        </p:spPr>
        <p:txBody>
          <a:bodyPr/>
          <a:lstStyle/>
          <a:p>
            <a:r>
              <a:rPr lang="en-US" sz="3600" b="1" dirty="0">
                <a:solidFill>
                  <a:srgbClr val="002060"/>
                </a:solidFill>
              </a:rPr>
              <a:t>Super Loop</a:t>
            </a:r>
            <a:r>
              <a:rPr lang="en-US" sz="3200" dirty="0"/>
              <a:t> </a:t>
            </a:r>
            <a:r>
              <a:rPr lang="en-US" sz="3600" b="1" dirty="0">
                <a:solidFill>
                  <a:srgbClr val="002060"/>
                </a:solidFill>
              </a:rPr>
              <a:t>Vs</a:t>
            </a:r>
            <a:r>
              <a:rPr lang="en-US" sz="3200" dirty="0"/>
              <a:t> </a:t>
            </a:r>
            <a:r>
              <a:rPr lang="en-US" sz="3600" b="1" dirty="0">
                <a:solidFill>
                  <a:srgbClr val="002060"/>
                </a:solidFill>
              </a:rPr>
              <a:t>RTOS</a:t>
            </a:r>
            <a:endParaRPr lang="en-US" dirty="0"/>
          </a:p>
        </p:txBody>
      </p:sp>
      <p:sp>
        <p:nvSpPr>
          <p:cNvPr id="3" name="Content Placeholder 2">
            <a:extLst>
              <a:ext uri="{FF2B5EF4-FFF2-40B4-BE49-F238E27FC236}">
                <a16:creationId xmlns:a16="http://schemas.microsoft.com/office/drawing/2014/main" id="{DBEEC981-9173-27FC-220B-D23825E04F43}"/>
              </a:ext>
            </a:extLst>
          </p:cNvPr>
          <p:cNvSpPr>
            <a:spLocks noGrp="1"/>
          </p:cNvSpPr>
          <p:nvPr>
            <p:ph idx="1"/>
          </p:nvPr>
        </p:nvSpPr>
        <p:spPr>
          <a:xfrm>
            <a:off x="0" y="1066800"/>
            <a:ext cx="9144000" cy="5791200"/>
          </a:xfrm>
        </p:spPr>
        <p:txBody>
          <a:bodyPr>
            <a:normAutofit fontScale="92500" lnSpcReduction="10000"/>
          </a:bodyPr>
          <a:lstStyle/>
          <a:p>
            <a:r>
              <a:rPr lang="en-US" dirty="0">
                <a:latin typeface="Arial" panose="020B0604020202020204" pitchFamily="34" charset="0"/>
                <a:cs typeface="Arial" panose="020B0604020202020204" pitchFamily="34" charset="0"/>
              </a:rPr>
              <a:t>If the system is responsible for a.) Eye Catching UI , b.)Complex communication stack , c.) Critical Sensor Reading.</a:t>
            </a:r>
          </a:p>
          <a:p>
            <a:r>
              <a:rPr lang="en-US" dirty="0">
                <a:latin typeface="Arial" panose="020B0604020202020204" pitchFamily="34" charset="0"/>
                <a:cs typeface="Arial" panose="020B0604020202020204" pitchFamily="34" charset="0"/>
              </a:rPr>
              <a:t>Super loop approach for three things three functions are required but there can be a case where UI is working fine but other sensors reading is missed.</a:t>
            </a:r>
          </a:p>
          <a:p>
            <a:r>
              <a:rPr lang="en-US" dirty="0">
                <a:latin typeface="Arial" panose="020B0604020202020204" pitchFamily="34" charset="0"/>
                <a:cs typeface="Arial" panose="020B0604020202020204" pitchFamily="34" charset="0"/>
              </a:rPr>
              <a:t>With RTOS approach three tasks are assigned priority critical sensor task high priority, complex communication stack medium priority, UI low priority next point
Guaranteeing that the most time critical tasks are always running when necessary and scheduling lower priority task to run whenever spare time is available is a strong point for preemptive schedulers.</a:t>
            </a:r>
          </a:p>
          <a:p>
            <a:r>
              <a:rPr lang="en-US" dirty="0">
                <a:latin typeface="Arial" panose="020B0604020202020204" pitchFamily="34" charset="0"/>
                <a:cs typeface="Arial" panose="020B0604020202020204" pitchFamily="34" charset="0"/>
              </a:rPr>
              <a:t>While comparing a RTOS to a super loop an easy way to think about a task is that it is just another main loop.</a:t>
            </a:r>
          </a:p>
          <a:p>
            <a:r>
              <a:rPr lang="en-US" b="1" dirty="0">
                <a:solidFill>
                  <a:srgbClr val="FF0000"/>
                </a:solidFill>
                <a:latin typeface="Arial" panose="020B0604020202020204" pitchFamily="34" charset="0"/>
                <a:cs typeface="Arial" panose="020B0604020202020204" pitchFamily="34" charset="0"/>
              </a:rPr>
              <a:t>Each task receives its own private stack. Unlike a super loop in main, which was sharing the system stack, tasks receive their own stack that no other task in the system will use. This allows each task to have its own call stack without interfering with other tasks.</a:t>
            </a:r>
          </a:p>
          <a:p>
            <a:r>
              <a:rPr lang="en-US" b="1" dirty="0">
                <a:solidFill>
                  <a:srgbClr val="FF0000"/>
                </a:solidFill>
                <a:latin typeface="Arial" panose="020B0604020202020204" pitchFamily="34" charset="0"/>
                <a:cs typeface="Arial" panose="020B0604020202020204" pitchFamily="34" charset="0"/>
              </a:rPr>
              <a:t>Each task has a priority assigned to it. This priority allows the scheduler to make decisions on which task should be running (the goal is to make sure the highest priority task in the system is always doing useful work).</a:t>
            </a:r>
          </a:p>
          <a:p>
            <a:r>
              <a:rPr lang="en-US" b="1" dirty="0">
                <a:solidFill>
                  <a:srgbClr val="FF0000"/>
                </a:solidFill>
                <a:latin typeface="Arial" panose="020B0604020202020204" pitchFamily="34" charset="0"/>
                <a:cs typeface="Arial" panose="020B0604020202020204" pitchFamily="34" charset="0"/>
              </a:rPr>
              <a:t>Given these two features, each task may be programmed as if it is the only thing the processor has to do.</a:t>
            </a:r>
          </a:p>
        </p:txBody>
      </p:sp>
    </p:spTree>
    <p:extLst>
      <p:ext uri="{BB962C8B-B14F-4D97-AF65-F5344CB8AC3E}">
        <p14:creationId xmlns:p14="http://schemas.microsoft.com/office/powerpoint/2010/main" val="386561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74046">
              <a:lnSpc>
                <a:spcPct val="100000"/>
              </a:lnSpc>
              <a:spcBef>
                <a:spcPts val="111"/>
              </a:spcBef>
            </a:pPr>
            <a:r>
              <a:rPr sz="4500" b="1" dirty="0">
                <a:solidFill>
                  <a:srgbClr val="002060"/>
                </a:solidFill>
              </a:rPr>
              <a:t>NOTE on Interrupt Response</a:t>
            </a:r>
          </a:p>
        </p:txBody>
      </p:sp>
      <p:sp>
        <p:nvSpPr>
          <p:cNvPr id="3" name="object 3"/>
          <p:cNvSpPr txBox="1">
            <a:spLocks noGrp="1"/>
          </p:cNvSpPr>
          <p:nvPr>
            <p:ph idx="1"/>
          </p:nvPr>
        </p:nvSpPr>
        <p:spPr>
          <a:xfrm>
            <a:off x="838200" y="1825627"/>
            <a:ext cx="7772400" cy="1599925"/>
          </a:xfrm>
          <a:prstGeom prst="rect">
            <a:avLst/>
          </a:prstGeom>
        </p:spPr>
        <p:txBody>
          <a:bodyPr vert="horz" wrap="square" lIns="0" tIns="31115" rIns="0" bIns="0" rtlCol="0">
            <a:spAutoFit/>
          </a:bodyPr>
          <a:lstStyle/>
          <a:p>
            <a:pPr marL="328286" marR="5080" indent="-316223">
              <a:lnSpc>
                <a:spcPts val="3829"/>
              </a:lnSpc>
              <a:spcBef>
                <a:spcPts val="244"/>
              </a:spcBef>
              <a:buClr>
                <a:srgbClr val="976705"/>
              </a:buClr>
              <a:tabLst>
                <a:tab pos="333366" algn="l"/>
                <a:tab pos="866753" algn="l"/>
                <a:tab pos="2706938" algn="l"/>
                <a:tab pos="3848004" algn="l"/>
                <a:tab pos="4822705" algn="l"/>
                <a:tab pos="6495252" algn="l"/>
                <a:tab pos="7012765" algn="l"/>
                <a:tab pos="7633780" algn="l"/>
              </a:tabLst>
            </a:pPr>
            <a:r>
              <a:rPr spc="100" dirty="0">
                <a:solidFill>
                  <a:srgbClr val="072F07"/>
                </a:solidFill>
                <a:latin typeface="Arial" panose="020B0604020202020204" pitchFamily="34" charset="0"/>
                <a:cs typeface="Arial" panose="020B0604020202020204" pitchFamily="34" charset="0"/>
              </a:rPr>
              <a:t>A</a:t>
            </a:r>
            <a:r>
              <a:rPr lang="en-US" spc="100" dirty="0">
                <a:solidFill>
                  <a:srgbClr val="072F07"/>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systems</a:t>
            </a:r>
            <a:r>
              <a:rPr lang="en-US" spc="60" dirty="0">
                <a:solidFill>
                  <a:srgbClr val="072F07"/>
                </a:solidFill>
                <a:latin typeface="Arial" panose="020B0604020202020204" pitchFamily="34" charset="0"/>
                <a:cs typeface="Arial" panose="020B0604020202020204" pitchFamily="34" charset="0"/>
              </a:rPr>
              <a:t> </a:t>
            </a:r>
            <a:r>
              <a:rPr sz="3200" b="1" i="1" spc="-11" dirty="0">
                <a:solidFill>
                  <a:srgbClr val="072F07"/>
                </a:solidFill>
                <a:latin typeface="Arial" panose="020B0604020202020204" pitchFamily="34" charset="0"/>
                <a:cs typeface="Arial" panose="020B0604020202020204" pitchFamily="34" charset="0"/>
              </a:rPr>
              <a:t>worst</a:t>
            </a:r>
            <a:r>
              <a:rPr lang="en-US" sz="3200" b="1" i="1" spc="-11" dirty="0">
                <a:solidFill>
                  <a:srgbClr val="072F07"/>
                </a:solidFill>
                <a:latin typeface="Arial" panose="020B0604020202020204" pitchFamily="34" charset="0"/>
                <a:cs typeface="Arial" panose="020B0604020202020204" pitchFamily="34" charset="0"/>
              </a:rPr>
              <a:t> </a:t>
            </a:r>
            <a:r>
              <a:rPr sz="3200" b="1" i="1" spc="-20" dirty="0">
                <a:solidFill>
                  <a:srgbClr val="072F07"/>
                </a:solidFill>
                <a:latin typeface="Arial" panose="020B0604020202020204" pitchFamily="34" charset="0"/>
                <a:cs typeface="Arial" panose="020B0604020202020204" pitchFamily="34" charset="0"/>
              </a:rPr>
              <a:t>case</a:t>
            </a:r>
            <a:r>
              <a:rPr lang="en-US" sz="3200" b="1" i="1"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r>
              <a:rPr lang="en-US" spc="-1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is</a:t>
            </a:r>
            <a:r>
              <a:rPr lang="en-US" spc="31" dirty="0">
                <a:solidFill>
                  <a:srgbClr val="072F07"/>
                </a:solidFill>
                <a:latin typeface="Arial" panose="020B0604020202020204" pitchFamily="34" charset="0"/>
                <a:cs typeface="Arial" panose="020B0604020202020204" pitchFamily="34" charset="0"/>
              </a:rPr>
              <a:t> </a:t>
            </a:r>
            <a:r>
              <a:rPr spc="-25" dirty="0">
                <a:solidFill>
                  <a:srgbClr val="072F07"/>
                </a:solidFill>
                <a:latin typeface="Arial" panose="020B0604020202020204" pitchFamily="34" charset="0"/>
                <a:cs typeface="Arial" panose="020B0604020202020204" pitchFamily="34" charset="0"/>
              </a:rPr>
              <a:t>its</a:t>
            </a:r>
            <a:r>
              <a:rPr lang="en-US" spc="-25" dirty="0">
                <a:solidFill>
                  <a:srgbClr val="072F07"/>
                </a:solidFill>
                <a:latin typeface="Arial" panose="020B0604020202020204" pitchFamily="34" charset="0"/>
                <a:cs typeface="Arial" panose="020B0604020202020204" pitchFamily="34" charset="0"/>
              </a:rPr>
              <a:t> </a:t>
            </a:r>
            <a:r>
              <a:rPr spc="-20" dirty="0">
                <a:solidFill>
                  <a:srgbClr val="072F07"/>
                </a:solidFill>
                <a:latin typeface="Arial" panose="020B0604020202020204" pitchFamily="34" charset="0"/>
                <a:cs typeface="Arial" panose="020B0604020202020204" pitchFamily="34" charset="0"/>
              </a:rPr>
              <a:t>only</a:t>
            </a:r>
            <a:r>
              <a:rPr lang="en-US"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endParaRPr sz="3200" dirty="0">
              <a:latin typeface="Arial" panose="020B0604020202020204" pitchFamily="34" charset="0"/>
              <a:cs typeface="Arial" panose="020B0604020202020204" pitchFamily="34" charset="0"/>
            </a:endParaRPr>
          </a:p>
          <a:p>
            <a:pPr marL="326383" marR="12065" indent="-314317">
              <a:lnSpc>
                <a:spcPct val="105200"/>
              </a:lnSpc>
              <a:spcBef>
                <a:spcPts val="645"/>
              </a:spcBef>
              <a:tabLst>
                <a:tab pos="326383" algn="l"/>
                <a:tab pos="331462" algn="l"/>
                <a:tab pos="796905" algn="l"/>
                <a:tab pos="1932890" algn="l"/>
                <a:tab pos="2564067" algn="l"/>
                <a:tab pos="2587561" algn="l"/>
                <a:tab pos="3371130" algn="l"/>
                <a:tab pos="3407325" algn="l"/>
                <a:tab pos="3591470" algn="l"/>
                <a:tab pos="4284873" algn="l"/>
                <a:tab pos="4821434" algn="l"/>
                <a:tab pos="5048759" algn="l"/>
                <a:tab pos="6009490" algn="l"/>
                <a:tab pos="6994350" algn="l"/>
                <a:tab pos="7375341" algn="l"/>
              </a:tabLst>
            </a:pPr>
            <a:r>
              <a:rPr dirty="0">
                <a:solidFill>
                  <a:srgbClr val="976705"/>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Your</a:t>
            </a:r>
            <a:r>
              <a:rPr spc="3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syste</a:t>
            </a:r>
            <a:r>
              <a:rPr lang="en-US" spc="-11" dirty="0">
                <a:solidFill>
                  <a:srgbClr val="072F07"/>
                </a:solidFill>
                <a:latin typeface="Arial" panose="020B0604020202020204" pitchFamily="34" charset="0"/>
                <a:cs typeface="Arial" panose="020B0604020202020204" pitchFamily="34" charset="0"/>
              </a:rPr>
              <a:t>m m</a:t>
            </a:r>
            <a:r>
              <a:rPr spc="-11" dirty="0">
                <a:solidFill>
                  <a:srgbClr val="072F07"/>
                </a:solidFill>
                <a:latin typeface="Arial" panose="020B0604020202020204" pitchFamily="34" charset="0"/>
                <a:cs typeface="Arial" panose="020B0604020202020204" pitchFamily="34" charset="0"/>
              </a:rPr>
              <a:t>a</a:t>
            </a:r>
            <a:r>
              <a:rPr lang="en-US" spc="-11" dirty="0">
                <a:solidFill>
                  <a:srgbClr val="072F07"/>
                </a:solidFill>
                <a:latin typeface="Arial" panose="020B0604020202020204" pitchFamily="34" charset="0"/>
                <a:cs typeface="Arial" panose="020B0604020202020204" pitchFamily="34" charset="0"/>
              </a:rPr>
              <a:t>y </a:t>
            </a:r>
            <a:r>
              <a:rPr spc="-11" dirty="0">
                <a:solidFill>
                  <a:srgbClr val="072F07"/>
                </a:solidFill>
                <a:latin typeface="Arial" panose="020B0604020202020204" pitchFamily="34" charset="0"/>
                <a:cs typeface="Arial" panose="020B0604020202020204" pitchFamily="34" charset="0"/>
              </a:rPr>
              <a:t>respond</a:t>
            </a:r>
            <a:r>
              <a:rPr lang="en-US" spc="-11"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6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in</a:t>
            </a:r>
            <a:r>
              <a:rPr spc="260"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50us </a:t>
            </a:r>
            <a:r>
              <a:rPr spc="71" dirty="0">
                <a:solidFill>
                  <a:srgbClr val="072F07"/>
                </a:solidFill>
                <a:latin typeface="Arial" panose="020B0604020202020204" pitchFamily="34" charset="0"/>
                <a:cs typeface="Arial" panose="020B0604020202020204" pitchFamily="34" charset="0"/>
              </a:rPr>
              <a:t>99%</a:t>
            </a:r>
            <a:r>
              <a:rPr spc="289" dirty="0">
                <a:solidFill>
                  <a:srgbClr val="072F07"/>
                </a:solidFill>
                <a:latin typeface="Arial" panose="020B0604020202020204" pitchFamily="34" charset="0"/>
                <a:cs typeface="Arial" panose="020B0604020202020204" pitchFamily="34" charset="0"/>
              </a:rPr>
              <a:t> </a:t>
            </a:r>
            <a:r>
              <a:rPr spc="75" dirty="0">
                <a:solidFill>
                  <a:srgbClr val="072F07"/>
                </a:solidFill>
                <a:latin typeface="Arial" panose="020B0604020202020204" pitchFamily="34" charset="0"/>
                <a:cs typeface="Arial" panose="020B0604020202020204" pitchFamily="34" charset="0"/>
              </a:rPr>
              <a:t>of</a:t>
            </a:r>
            <a:r>
              <a:rPr spc="19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the</a:t>
            </a:r>
            <a:r>
              <a:rPr spc="15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but</a:t>
            </a:r>
            <a:r>
              <a:rPr spc="311"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if</a:t>
            </a:r>
            <a:r>
              <a:rPr spc="35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it</a:t>
            </a:r>
            <a:r>
              <a:rPr spc="28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responds</a:t>
            </a:r>
            <a:r>
              <a:rPr spc="47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89"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 </a:t>
            </a:r>
            <a:r>
              <a:rPr spc="31" dirty="0">
                <a:solidFill>
                  <a:srgbClr val="072F07"/>
                </a:solidFill>
                <a:latin typeface="Arial" panose="020B0604020202020204" pitchFamily="34" charset="0"/>
                <a:cs typeface="Arial" panose="020B0604020202020204" pitchFamily="34" charset="0"/>
              </a:rPr>
              <a:t>in</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250us</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the</a:t>
            </a:r>
            <a:r>
              <a:rPr lang="en-US" spc="3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other</a:t>
            </a:r>
            <a:r>
              <a:rPr lang="en-US" spc="51" dirty="0">
                <a:solidFill>
                  <a:srgbClr val="072F07"/>
                </a:solidFill>
                <a:latin typeface="Arial" panose="020B0604020202020204" pitchFamily="34" charset="0"/>
                <a:cs typeface="Arial" panose="020B0604020202020204" pitchFamily="34" charset="0"/>
              </a:rPr>
              <a:t> </a:t>
            </a:r>
            <a:r>
              <a:rPr spc="55" dirty="0">
                <a:solidFill>
                  <a:srgbClr val="072F07"/>
                </a:solidFill>
                <a:latin typeface="Arial" panose="020B0604020202020204" pitchFamily="34" charset="0"/>
                <a:cs typeface="Arial" panose="020B0604020202020204" pitchFamily="34" charset="0"/>
              </a:rPr>
              <a:t>1%</a:t>
            </a:r>
            <a:r>
              <a:rPr lang="en-US" spc="55"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you</a:t>
            </a:r>
            <a:r>
              <a:rPr lang="en-US" spc="51" dirty="0">
                <a:solidFill>
                  <a:srgbClr val="072F07"/>
                </a:solidFill>
                <a:latin typeface="Arial" panose="020B0604020202020204" pitchFamily="34" charset="0"/>
                <a:cs typeface="Arial" panose="020B0604020202020204" pitchFamily="34" charset="0"/>
              </a:rPr>
              <a:t> m</a:t>
            </a:r>
            <a:r>
              <a:rPr spc="-11" dirty="0">
                <a:solidFill>
                  <a:srgbClr val="072F07"/>
                </a:solidFill>
                <a:latin typeface="Arial" panose="020B0604020202020204" pitchFamily="34" charset="0"/>
                <a:cs typeface="Arial" panose="020B0604020202020204" pitchFamily="34" charset="0"/>
              </a:rPr>
              <a:t>ust</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assu</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250us </a:t>
            </a:r>
            <a:r>
              <a:rPr dirty="0">
                <a:solidFill>
                  <a:srgbClr val="072F07"/>
                </a:solidFill>
                <a:latin typeface="Arial" panose="020B0604020202020204" pitchFamily="34" charset="0"/>
                <a:cs typeface="Arial" panose="020B0604020202020204" pitchFamily="34" charset="0"/>
              </a:rPr>
              <a:t>Interrupt</a:t>
            </a:r>
            <a:r>
              <a:rPr spc="37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Response</a:t>
            </a:r>
            <a:r>
              <a:rPr spc="4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1935432">
              <a:lnSpc>
                <a:spcPct val="100000"/>
              </a:lnSpc>
              <a:spcBef>
                <a:spcPts val="111"/>
              </a:spcBef>
            </a:pPr>
            <a:r>
              <a:rPr sz="4500" b="1" dirty="0">
                <a:solidFill>
                  <a:srgbClr val="002060"/>
                </a:solidFill>
              </a:rPr>
              <a:t>Interrupt Recovery</a:t>
            </a:r>
          </a:p>
        </p:txBody>
      </p:sp>
      <p:sp>
        <p:nvSpPr>
          <p:cNvPr id="3" name="object 3"/>
          <p:cNvSpPr txBox="1"/>
          <p:nvPr/>
        </p:nvSpPr>
        <p:spPr>
          <a:xfrm>
            <a:off x="548111" y="2003226"/>
            <a:ext cx="8361045" cy="2629822"/>
          </a:xfrm>
          <a:prstGeom prst="rect">
            <a:avLst/>
          </a:prstGeom>
        </p:spPr>
        <p:txBody>
          <a:bodyPr vert="horz" wrap="square" lIns="0" tIns="12065" rIns="0" bIns="0" rtlCol="0">
            <a:spAutoFit/>
          </a:bodyPr>
          <a:lstStyle/>
          <a:p>
            <a:pPr marL="326383" marR="5080" indent="-314317">
              <a:lnSpc>
                <a:spcPct val="106300"/>
              </a:lnSpc>
              <a:spcBef>
                <a:spcPts val="95"/>
              </a:spcBef>
              <a:buChar char="•"/>
              <a:tabLst>
                <a:tab pos="326383" algn="l"/>
                <a:tab pos="328922" algn="l"/>
                <a:tab pos="1341086" algn="l"/>
                <a:tab pos="2861239" algn="l"/>
                <a:tab pos="3414944" algn="l"/>
                <a:tab pos="4075327" algn="l"/>
                <a:tab pos="5778990" algn="l"/>
                <a:tab pos="6256498" algn="l"/>
                <a:tab pos="7377246" algn="l"/>
                <a:tab pos="7844595" algn="l"/>
              </a:tabLst>
            </a:pPr>
            <a:r>
              <a:rPr sz="3000" dirty="0">
                <a:solidFill>
                  <a:srgbClr val="976705"/>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Ti</a:t>
            </a:r>
            <a:r>
              <a:rPr lang="en-US" sz="3000" spc="45" dirty="0">
                <a:solidFill>
                  <a:srgbClr val="073108"/>
                </a:solidFill>
                <a:latin typeface="Arial" panose="020B0604020202020204" pitchFamily="34" charset="0"/>
                <a:cs typeface="Arial" panose="020B0604020202020204" pitchFamily="34" charset="0"/>
              </a:rPr>
              <a:t>m</a:t>
            </a:r>
            <a:r>
              <a:rPr sz="3000" spc="45" dirty="0">
                <a:solidFill>
                  <a:srgbClr val="073108"/>
                </a:solidFill>
                <a:latin typeface="Arial" panose="020B0604020202020204" pitchFamily="34" charset="0"/>
                <a:cs typeface="Arial" panose="020B0604020202020204" pitchFamily="34" charset="0"/>
              </a:rPr>
              <a:t>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required</a:t>
            </a:r>
            <a:r>
              <a:rPr sz="3000" dirty="0">
                <a:solidFill>
                  <a:srgbClr val="073108"/>
                </a:solidFill>
                <a:latin typeface="Arial" panose="020B0604020202020204" pitchFamily="34" charset="0"/>
                <a:cs typeface="Arial" panose="020B0604020202020204" pitchFamily="34" charset="0"/>
              </a:rPr>
              <a:t>	</a:t>
            </a:r>
            <a:r>
              <a:rPr sz="3000" spc="-25" dirty="0">
                <a:solidFill>
                  <a:srgbClr val="073108"/>
                </a:solidFill>
                <a:latin typeface="Arial" panose="020B0604020202020204" pitchFamily="34" charset="0"/>
                <a:cs typeface="Arial" panose="020B0604020202020204" pitchFamily="34" charset="0"/>
              </a:rPr>
              <a:t>by</a:t>
            </a:r>
            <a:r>
              <a:rPr sz="3000" dirty="0">
                <a:solidFill>
                  <a:srgbClr val="073108"/>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the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processor</a:t>
            </a:r>
            <a:r>
              <a:rPr lang="en-US" sz="3000" spc="51"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lang="en-US" sz="3000" dirty="0">
                <a:solidFill>
                  <a:srgbClr val="073108"/>
                </a:solidFill>
                <a:latin typeface="Arial" panose="020B0604020202020204" pitchFamily="34" charset="0"/>
                <a:cs typeface="Arial" panose="020B0604020202020204" pitchFamily="34" charset="0"/>
              </a:rPr>
              <a:t> </a:t>
            </a:r>
            <a:r>
              <a:rPr sz="3000" spc="60" dirty="0">
                <a:solidFill>
                  <a:srgbClr val="073108"/>
                </a:solidFill>
                <a:latin typeface="Arial" panose="020B0604020202020204" pitchFamily="34" charset="0"/>
                <a:cs typeface="Arial" panose="020B0604020202020204" pitchFamily="34" charset="0"/>
              </a:rPr>
              <a:t>return</a:t>
            </a:r>
            <a:r>
              <a:rPr lang="en-US" sz="3000" spc="60"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sz="3000" spc="55" dirty="0">
                <a:solidFill>
                  <a:srgbClr val="073108"/>
                </a:solidFill>
                <a:latin typeface="Arial" panose="020B0604020202020204" pitchFamily="34" charset="0"/>
                <a:cs typeface="Arial" panose="020B0604020202020204" pitchFamily="34" charset="0"/>
              </a:rPr>
              <a:t>the </a:t>
            </a:r>
            <a:r>
              <a:rPr sz="3000" spc="60" dirty="0">
                <a:solidFill>
                  <a:srgbClr val="073108"/>
                </a:solidFill>
                <a:latin typeface="Arial" panose="020B0604020202020204" pitchFamily="34" charset="0"/>
                <a:cs typeface="Arial" panose="020B0604020202020204" pitchFamily="34" charset="0"/>
              </a:rPr>
              <a:t>Interrupted</a:t>
            </a:r>
            <a:r>
              <a:rPr sz="3000" spc="345" dirty="0">
                <a:solidFill>
                  <a:srgbClr val="073108"/>
                </a:solidFill>
                <a:latin typeface="Arial" panose="020B0604020202020204" pitchFamily="34" charset="0"/>
                <a:cs typeface="Arial" panose="020B0604020202020204" pitchFamily="34" charset="0"/>
              </a:rPr>
              <a:t> </a:t>
            </a:r>
            <a:r>
              <a:rPr sz="3000" spc="71" dirty="0">
                <a:solidFill>
                  <a:srgbClr val="073108"/>
                </a:solidFill>
                <a:latin typeface="Arial" panose="020B0604020202020204" pitchFamily="34" charset="0"/>
                <a:cs typeface="Arial" panose="020B0604020202020204" pitchFamily="34" charset="0"/>
              </a:rPr>
              <a:t>Code</a:t>
            </a:r>
            <a:endParaRPr sz="3000" dirty="0">
              <a:latin typeface="Arial" panose="020B0604020202020204" pitchFamily="34" charset="0"/>
              <a:cs typeface="Arial" panose="020B0604020202020204" pitchFamily="34" charset="0"/>
            </a:endParaRPr>
          </a:p>
          <a:p>
            <a:pPr marL="328286" indent="-315587">
              <a:spcBef>
                <a:spcPts val="1060"/>
              </a:spcBef>
              <a:buClr>
                <a:srgbClr val="976705"/>
              </a:buClr>
              <a:buChar char="•"/>
              <a:tabLst>
                <a:tab pos="328286" algn="l"/>
              </a:tabLst>
            </a:pPr>
            <a:r>
              <a:rPr sz="3000" spc="71" dirty="0">
                <a:solidFill>
                  <a:srgbClr val="073108"/>
                </a:solidFill>
                <a:latin typeface="Arial" panose="020B0604020202020204" pitchFamily="34" charset="0"/>
                <a:cs typeface="Arial" panose="020B0604020202020204" pitchFamily="34" charset="0"/>
              </a:rPr>
              <a:t>Equation</a:t>
            </a:r>
            <a:endParaRPr sz="3000" dirty="0">
              <a:latin typeface="Arial" panose="020B0604020202020204" pitchFamily="34" charset="0"/>
              <a:cs typeface="Arial" panose="020B0604020202020204" pitchFamily="34" charset="0"/>
            </a:endParaRPr>
          </a:p>
          <a:p>
            <a:pPr marL="458459">
              <a:spcBef>
                <a:spcPts val="815"/>
              </a:spcBef>
            </a:pPr>
            <a:r>
              <a:rPr sz="2700" dirty="0">
                <a:solidFill>
                  <a:srgbClr val="073108"/>
                </a:solidFill>
                <a:latin typeface="Arial" panose="020B0604020202020204" pitchFamily="34" charset="0"/>
                <a:cs typeface="Arial" panose="020B0604020202020204" pitchFamily="34" charset="0"/>
              </a:rPr>
              <a:t>Time</a:t>
            </a:r>
            <a:r>
              <a:rPr sz="2700" spc="6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7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restore</a:t>
            </a:r>
            <a:r>
              <a:rPr sz="2700" spc="160"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40"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CPU's</a:t>
            </a:r>
            <a:r>
              <a:rPr sz="2700" spc="255"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context+</a:t>
            </a:r>
            <a:endParaRPr sz="2700" dirty="0">
              <a:latin typeface="Arial" panose="020B0604020202020204" pitchFamily="34" charset="0"/>
              <a:cs typeface="Arial" panose="020B0604020202020204" pitchFamily="34" charset="0"/>
            </a:endParaRPr>
          </a:p>
          <a:p>
            <a:pPr marL="458459">
              <a:spcBef>
                <a:spcPts val="835"/>
              </a:spcBef>
            </a:pPr>
            <a:r>
              <a:rPr sz="2700" dirty="0">
                <a:solidFill>
                  <a:srgbClr val="073108"/>
                </a:solidFill>
                <a:latin typeface="Arial" panose="020B0604020202020204" pitchFamily="34" charset="0"/>
                <a:cs typeface="Arial" panose="020B0604020202020204" pitchFamily="34" charset="0"/>
              </a:rPr>
              <a:t>Time</a:t>
            </a:r>
            <a:r>
              <a:rPr sz="2700" spc="111"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120"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execute</a:t>
            </a:r>
            <a:r>
              <a:rPr sz="2700" spc="19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13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return</a:t>
            </a:r>
            <a:r>
              <a:rPr sz="2700" spc="25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from</a:t>
            </a:r>
            <a:r>
              <a:rPr sz="2700" spc="169"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Interrupt</a:t>
            </a:r>
            <a:r>
              <a:rPr sz="2700" spc="305" dirty="0">
                <a:solidFill>
                  <a:srgbClr val="073108"/>
                </a:solidFill>
                <a:latin typeface="Arial" panose="020B0604020202020204" pitchFamily="34" charset="0"/>
                <a:cs typeface="Arial" panose="020B0604020202020204" pitchFamily="34" charset="0"/>
              </a:rPr>
              <a:t> </a:t>
            </a:r>
            <a:r>
              <a:rPr sz="2700" spc="-20" dirty="0">
                <a:solidFill>
                  <a:srgbClr val="073108"/>
                </a:solidFill>
                <a:latin typeface="Arial" panose="020B0604020202020204" pitchFamily="34" charset="0"/>
                <a:cs typeface="Arial" panose="020B0604020202020204" pitchFamily="34" charset="0"/>
              </a:rPr>
              <a:t>Inst</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2807900">
              <a:lnSpc>
                <a:spcPct val="100000"/>
              </a:lnSpc>
              <a:spcBef>
                <a:spcPts val="111"/>
              </a:spcBef>
            </a:pPr>
            <a:r>
              <a:rPr sz="4500" b="1" dirty="0">
                <a:solidFill>
                  <a:srgbClr val="002060"/>
                </a:solidFill>
              </a:rPr>
              <a:t>Clock Tick</a:t>
            </a:r>
          </a:p>
        </p:txBody>
      </p:sp>
      <p:sp>
        <p:nvSpPr>
          <p:cNvPr id="3" name="object 3"/>
          <p:cNvSpPr txBox="1">
            <a:spLocks noGrp="1"/>
          </p:cNvSpPr>
          <p:nvPr>
            <p:ph idx="1"/>
          </p:nvPr>
        </p:nvSpPr>
        <p:spPr>
          <a:xfrm>
            <a:off x="533400" y="1825625"/>
            <a:ext cx="8229600" cy="1825756"/>
          </a:xfrm>
          <a:prstGeom prst="rect">
            <a:avLst/>
          </a:prstGeom>
        </p:spPr>
        <p:txBody>
          <a:bodyPr vert="horz" wrap="square" lIns="0" tIns="12065" rIns="0" bIns="0" rtlCol="0">
            <a:spAutoFit/>
          </a:bodyPr>
          <a:lstStyle/>
          <a:p>
            <a:pPr marL="328922" marR="8254" indent="-316857">
              <a:lnSpc>
                <a:spcPts val="3829"/>
              </a:lnSpc>
              <a:spcBef>
                <a:spcPts val="95"/>
              </a:spcBef>
              <a:buClr>
                <a:srgbClr val="976705"/>
              </a:buClr>
              <a:tabLst>
                <a:tab pos="337812" algn="l"/>
                <a:tab pos="1115032" algn="l"/>
                <a:tab pos="2155137" algn="l"/>
                <a:tab pos="2921562" algn="l"/>
                <a:tab pos="3345731" algn="l"/>
                <a:tab pos="4964941" algn="l"/>
                <a:tab pos="6521288" algn="l"/>
                <a:tab pos="7285809" algn="l"/>
              </a:tabLst>
            </a:pPr>
            <a:r>
              <a:rPr sz="2400" dirty="0">
                <a:latin typeface="Arial" panose="020B0604020202020204" pitchFamily="34" charset="0"/>
                <a:cs typeface="Arial" panose="020B0604020202020204" pitchFamily="34" charset="0"/>
              </a:rPr>
              <a:t>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clock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special</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occurs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periodically</a:t>
            </a:r>
          </a:p>
          <a:p>
            <a:pPr marL="328922" marR="5080" indent="-316857">
              <a:lnSpc>
                <a:spcPct val="105500"/>
              </a:lnSpc>
              <a:spcBef>
                <a:spcPts val="635"/>
              </a:spcBef>
              <a:buClr>
                <a:srgbClr val="976705"/>
              </a:buClr>
              <a:tabLst>
                <a:tab pos="333366" algn="l"/>
                <a:tab pos="1309338" algn="l"/>
                <a:tab pos="2970456" algn="l"/>
                <a:tab pos="3795934" algn="l"/>
                <a:tab pos="4428380" algn="l"/>
                <a:tab pos="5869793" algn="l"/>
                <a:tab pos="6461598" algn="l"/>
                <a:tab pos="7220403" algn="l"/>
              </a:tabLst>
            </a:pPr>
            <a:r>
              <a:rPr sz="2400" dirty="0">
                <a:latin typeface="Arial" panose="020B0604020202020204" pitchFamily="34" charset="0"/>
                <a:cs typeface="Arial" panose="020B0604020202020204" pitchFamily="34" charset="0"/>
              </a:rPr>
              <a:t>This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a:t>
            </a:r>
            <a:r>
              <a:rPr lang="en-US" sz="2400" dirty="0">
                <a:latin typeface="Arial" panose="020B0604020202020204" pitchFamily="34" charset="0"/>
                <a:cs typeface="Arial" panose="020B0604020202020204" pitchFamily="34" charset="0"/>
              </a:rPr>
              <a:t>t </a:t>
            </a:r>
            <a:r>
              <a:rPr sz="2400" dirty="0">
                <a:latin typeface="Arial" panose="020B0604020202020204" pitchFamily="34" charset="0"/>
                <a:cs typeface="Arial" panose="020B0604020202020204" pitchFamily="34" charset="0"/>
              </a:rPr>
              <a:t>can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viewed</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
            </a:r>
            <a:r>
              <a:rPr lang="en-US" sz="2400" dirty="0">
                <a:latin typeface="Arial" panose="020B0604020202020204" pitchFamily="34" charset="0"/>
                <a:cs typeface="Arial" panose="020B0604020202020204" pitchFamily="34" charset="0"/>
              </a:rPr>
              <a:t>e </a:t>
            </a:r>
            <a:r>
              <a:rPr sz="2400" dirty="0">
                <a:latin typeface="Arial" panose="020B0604020202020204" pitchFamily="34" charset="0"/>
                <a:cs typeface="Arial" panose="020B0604020202020204" pitchFamily="34" charset="0"/>
              </a:rPr>
              <a:t>syste</a:t>
            </a:r>
            <a:r>
              <a:rPr lang="en-US" sz="2400" dirty="0">
                <a:latin typeface="Arial" panose="020B0604020202020204" pitchFamily="34" charset="0"/>
                <a:cs typeface="Arial" panose="020B0604020202020204" pitchFamily="34" charset="0"/>
              </a:rPr>
              <a:t>m </a:t>
            </a:r>
            <a:r>
              <a:rPr sz="2400" dirty="0">
                <a:latin typeface="Arial" panose="020B0604020202020204" pitchFamily="34" charset="0"/>
                <a:cs typeface="Arial" panose="020B0604020202020204" pitchFamily="34" charset="0"/>
              </a:rPr>
              <a:t>heartbeat</a:t>
            </a:r>
          </a:p>
          <a:p>
            <a:pPr marL="326383" marR="27305" indent="-314317">
              <a:lnSpc>
                <a:spcPct val="105500"/>
              </a:lnSpc>
              <a:spcBef>
                <a:spcPts val="795"/>
              </a:spcBef>
              <a:tabLst>
                <a:tab pos="326383" algn="l"/>
                <a:tab pos="328922" algn="l"/>
                <a:tab pos="1289653" algn="l"/>
                <a:tab pos="2352616" algn="l"/>
                <a:tab pos="4032150" algn="l"/>
                <a:tab pos="5945357" algn="l"/>
                <a:tab pos="6543511" algn="l"/>
              </a:tabLst>
            </a:pPr>
            <a:r>
              <a:rPr sz="2400" dirty="0">
                <a:latin typeface="Arial" panose="020B0604020202020204" pitchFamily="34" charset="0"/>
                <a:cs typeface="Arial" panose="020B0604020202020204" pitchFamily="34" charset="0"/>
              </a:rPr>
              <a:t>	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a:t>
            </a:r>
            <a:r>
              <a:rPr lang="en-US" sz="2400" dirty="0">
                <a:latin typeface="Arial" panose="020B0604020202020204" pitchFamily="34" charset="0"/>
                <a:cs typeface="Arial" panose="020B0604020202020204" pitchFamily="34" charset="0"/>
              </a:rPr>
              <a:t>m</a:t>
            </a:r>
            <a:r>
              <a:rPr sz="2400" dirty="0">
                <a:latin typeface="Arial" panose="020B0604020202020204" pitchFamily="34" charset="0"/>
                <a:cs typeface="Arial" panose="020B0604020202020204" pitchFamily="34" charset="0"/>
              </a:rPr>
              <a:t>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between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application specific and is generally 10 to 200</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a:t>
            </a:r>
            <a:r>
              <a:rPr sz="2400" dirty="0" err="1">
                <a:latin typeface="Arial" panose="020B0604020202020204" pitchFamily="34" charset="0"/>
                <a:cs typeface="Arial" panose="020B0604020202020204" pitchFamily="34" charset="0"/>
              </a:rPr>
              <a:t>s</a:t>
            </a:r>
            <a:endParaRPr sz="2400" dirty="0">
              <a:latin typeface="Arial" panose="020B0604020202020204" pitchFamily="34" charset="0"/>
              <a:cs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3225-3C0A-9BE7-78CB-38C31B0029F5}"/>
              </a:ext>
            </a:extLst>
          </p:cNvPr>
          <p:cNvSpPr>
            <a:spLocks noGrp="1"/>
          </p:cNvSpPr>
          <p:nvPr>
            <p:ph type="title"/>
          </p:nvPr>
        </p:nvSpPr>
        <p:spPr>
          <a:xfrm>
            <a:off x="152400" y="381000"/>
            <a:ext cx="9067800" cy="1311271"/>
          </a:xfrm>
        </p:spPr>
        <p:txBody>
          <a:bodyPr>
            <a:normAutofit/>
          </a:bodyPr>
          <a:lstStyle/>
          <a:p>
            <a:r>
              <a:rPr lang="en-US" sz="4500" b="1" dirty="0">
                <a:solidFill>
                  <a:srgbClr val="002060"/>
                </a:solidFill>
              </a:rPr>
              <a:t>What is deferred interrupt handling?</a:t>
            </a:r>
          </a:p>
        </p:txBody>
      </p:sp>
      <p:sp>
        <p:nvSpPr>
          <p:cNvPr id="3" name="Content Placeholder 2">
            <a:extLst>
              <a:ext uri="{FF2B5EF4-FFF2-40B4-BE49-F238E27FC236}">
                <a16:creationId xmlns:a16="http://schemas.microsoft.com/office/drawing/2014/main" id="{F907F6EC-FE3A-FE54-EEED-795D85308DDE}"/>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In Free RTOS, a deferred interrupt handler refers to an RTOS task that is unblocked (triggered) by an interrupt service routine (ISR) so the processing necessitated by the interrupt can be performed in the unblocked task, rather than directly in the ISR.</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Standard ISR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clearing the interrupt, then performing any processing necessitated by the interrupt, all within the ISR itself.</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Deferred Interrupt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and clearing the interrupt within the ISR, but then unblocking an RTOS task so the processing necessitated by the interrupt can be performed by the unblocked task, rather than within the ISR.</a:t>
            </a:r>
          </a:p>
          <a:p>
            <a:endParaRPr lang="en-US" dirty="0"/>
          </a:p>
        </p:txBody>
      </p:sp>
    </p:spTree>
    <p:extLst>
      <p:ext uri="{BB962C8B-B14F-4D97-AF65-F5344CB8AC3E}">
        <p14:creationId xmlns:p14="http://schemas.microsoft.com/office/powerpoint/2010/main" val="13299688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FA2A-18F4-7288-45EA-FEB8ABDEDEFA}"/>
              </a:ext>
            </a:extLst>
          </p:cNvPr>
          <p:cNvSpPr>
            <a:spLocks noGrp="1"/>
          </p:cNvSpPr>
          <p:nvPr>
            <p:ph type="title"/>
          </p:nvPr>
        </p:nvSpPr>
        <p:spPr/>
        <p:txBody>
          <a:bodyPr>
            <a:noAutofit/>
          </a:bodyPr>
          <a:lstStyle/>
          <a:p>
            <a:r>
              <a:rPr lang="en-US" sz="4500" b="1" dirty="0">
                <a:solidFill>
                  <a:srgbClr val="002060"/>
                </a:solidFill>
              </a:rPr>
              <a:t>Deferred Processing Method</a:t>
            </a:r>
          </a:p>
        </p:txBody>
      </p:sp>
      <p:sp>
        <p:nvSpPr>
          <p:cNvPr id="3" name="Content Placeholder 2">
            <a:extLst>
              <a:ext uri="{FF2B5EF4-FFF2-40B4-BE49-F238E27FC236}">
                <a16:creationId xmlns:a16="http://schemas.microsoft.com/office/drawing/2014/main" id="{4CDB4E57-A5AA-D95D-C720-94360448089A}"/>
              </a:ext>
            </a:extLst>
          </p:cNvPr>
          <p:cNvSpPr>
            <a:spLocks noGrp="1"/>
          </p:cNvSpPr>
          <p:nvPr>
            <p:ph idx="1"/>
          </p:nvPr>
        </p:nvSpPr>
        <p:spPr>
          <a:xfrm>
            <a:off x="304800" y="1825625"/>
            <a:ext cx="8610600" cy="4351338"/>
          </a:xfrm>
        </p:spPr>
        <p:txBody>
          <a:bodyPr/>
          <a:lstStyle/>
          <a:p>
            <a:r>
              <a:rPr lang="en-US" b="0" i="0" dirty="0">
                <a:solidFill>
                  <a:srgbClr val="202020"/>
                </a:solidFill>
                <a:effectLst/>
                <a:latin typeface="Arial" panose="020B0604020202020204" pitchFamily="34" charset="0"/>
                <a:cs typeface="Arial" panose="020B0604020202020204" pitchFamily="34" charset="0"/>
              </a:rPr>
              <a:t>If the task to which interrupt processing is deferred is assigned a high enough priority then the ISR will return directly to the unblocked task (the interrupt will interrupt one task, but then return to a different task), resulting in all the processing necessitated by the interrupt being performed contiguously in time (without a gap), just as if all the processing had been performed in the ISR itself. </a:t>
            </a: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898B02E-C190-D933-5C3C-32536012EFC4}"/>
              </a:ext>
            </a:extLst>
          </p:cNvPr>
          <p:cNvPicPr>
            <a:picLocks noChangeAspect="1"/>
          </p:cNvPicPr>
          <p:nvPr/>
        </p:nvPicPr>
        <p:blipFill>
          <a:blip r:embed="rId2"/>
          <a:stretch>
            <a:fillRect/>
          </a:stretch>
        </p:blipFill>
        <p:spPr>
          <a:xfrm>
            <a:off x="3429000" y="3886200"/>
            <a:ext cx="3810000" cy="1981200"/>
          </a:xfrm>
          <a:prstGeom prst="rect">
            <a:avLst/>
          </a:prstGeom>
        </p:spPr>
      </p:pic>
    </p:spTree>
    <p:extLst>
      <p:ext uri="{BB962C8B-B14F-4D97-AF65-F5344CB8AC3E}">
        <p14:creationId xmlns:p14="http://schemas.microsoft.com/office/powerpoint/2010/main" val="238169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CCDB-2631-C961-D405-4F7DC1CD2726}"/>
              </a:ext>
            </a:extLst>
          </p:cNvPr>
          <p:cNvSpPr>
            <a:spLocks noGrp="1"/>
          </p:cNvSpPr>
          <p:nvPr>
            <p:ph type="title"/>
          </p:nvPr>
        </p:nvSpPr>
        <p:spPr/>
        <p:txBody>
          <a:bodyPr>
            <a:noAutofit/>
          </a:bodyPr>
          <a:lstStyle/>
          <a:p>
            <a:r>
              <a:rPr lang="en-US" sz="4500" b="1" dirty="0">
                <a:solidFill>
                  <a:srgbClr val="002060"/>
                </a:solidFill>
              </a:rPr>
              <a:t>When to use deferred interrupt handling</a:t>
            </a:r>
            <a:br>
              <a:rPr lang="en-US" sz="4500" b="1" spc="-195" dirty="0">
                <a:solidFill>
                  <a:srgbClr val="002060"/>
                </a:solidFill>
              </a:rPr>
            </a:br>
            <a:endParaRPr lang="en-US" sz="4500" b="1" spc="-195" dirty="0">
              <a:solidFill>
                <a:srgbClr val="002060"/>
              </a:solidFill>
            </a:endParaRPr>
          </a:p>
        </p:txBody>
      </p:sp>
      <p:sp>
        <p:nvSpPr>
          <p:cNvPr id="3" name="Content Placeholder 2">
            <a:extLst>
              <a:ext uri="{FF2B5EF4-FFF2-40B4-BE49-F238E27FC236}">
                <a16:creationId xmlns:a16="http://schemas.microsoft.com/office/drawing/2014/main" id="{9A65EA9A-4CDB-CC2B-DE30-CC2BE931C585}"/>
              </a:ext>
            </a:extLst>
          </p:cNvPr>
          <p:cNvSpPr>
            <a:spLocks noGrp="1"/>
          </p:cNvSpPr>
          <p:nvPr>
            <p:ph idx="1"/>
          </p:nvPr>
        </p:nvSpPr>
        <p:spPr/>
        <p:txBody>
          <a:bodyPr>
            <a:normAutofit/>
          </a:bodyPr>
          <a:lstStyle/>
          <a:p>
            <a:pPr algn="l"/>
            <a:r>
              <a:rPr lang="en-US" b="0" i="0" dirty="0">
                <a:solidFill>
                  <a:srgbClr val="202020"/>
                </a:solidFill>
                <a:effectLst/>
                <a:latin typeface="Arial" panose="020B0604020202020204" pitchFamily="34" charset="0"/>
              </a:rPr>
              <a:t>Most embedded engineers will strive to minimize the amount of time spent inside an ISR (to minimize jitter in the system, enable other interrupts of the same or lower priority to execute, maximize interrupt responsiveness, etc.), and the technique of deferring interrupt processing to a task provides a convenient method of achieving this. </a:t>
            </a:r>
          </a:p>
          <a:p>
            <a:pPr algn="l"/>
            <a:r>
              <a:rPr lang="en-US" b="0" i="0" dirty="0">
                <a:solidFill>
                  <a:srgbClr val="202020"/>
                </a:solidFill>
                <a:effectLst/>
                <a:latin typeface="Arial" panose="020B0604020202020204" pitchFamily="34" charset="0"/>
              </a:rPr>
              <a:t>However, the mechanics of first unblocking, and then switching to, an RTOS task itself takes a finite amount of time, so typically an application will only benefit from deferring interrupt processing if the processing:</a:t>
            </a:r>
          </a:p>
          <a:p>
            <a:pPr lvl="1"/>
            <a:r>
              <a:rPr lang="en-US" b="1" i="0" dirty="0">
                <a:solidFill>
                  <a:srgbClr val="FF0000"/>
                </a:solidFill>
                <a:effectLst/>
                <a:latin typeface="Arial" panose="020B0604020202020204" pitchFamily="34" charset="0"/>
              </a:rPr>
              <a:t>Needs to perform lengthy operations, or</a:t>
            </a:r>
          </a:p>
          <a:p>
            <a:pPr lvl="1"/>
            <a:r>
              <a:rPr lang="en-US" b="1" i="0" dirty="0">
                <a:solidFill>
                  <a:srgbClr val="FF0000"/>
                </a:solidFill>
                <a:effectLst/>
                <a:latin typeface="Arial" panose="020B0604020202020204" pitchFamily="34" charset="0"/>
              </a:rPr>
              <a:t>Needs to perform an action that is not deterministic, within reasonable bounds.</a:t>
            </a:r>
          </a:p>
          <a:p>
            <a:pPr marL="0" indent="0">
              <a:buNone/>
            </a:pPr>
            <a:endParaRPr lang="en-US" dirty="0"/>
          </a:p>
        </p:txBody>
      </p:sp>
    </p:spTree>
    <p:extLst>
      <p:ext uri="{BB962C8B-B14F-4D97-AF65-F5344CB8AC3E}">
        <p14:creationId xmlns:p14="http://schemas.microsoft.com/office/powerpoint/2010/main" val="2120991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0EFEC3-BCD8-714F-505D-069AC602B212}"/>
              </a:ext>
            </a:extLst>
          </p:cNvPr>
          <p:cNvPicPr>
            <a:picLocks noChangeAspect="1"/>
          </p:cNvPicPr>
          <p:nvPr/>
        </p:nvPicPr>
        <p:blipFill rotWithShape="1">
          <a:blip r:embed="rId2"/>
          <a:srcRect l="8094" r="2867"/>
          <a:stretch/>
        </p:blipFill>
        <p:spPr>
          <a:xfrm>
            <a:off x="4875049" y="2266392"/>
            <a:ext cx="4268951" cy="2995142"/>
          </a:xfrm>
          <a:prstGeom prst="rect">
            <a:avLst/>
          </a:prstGeom>
        </p:spPr>
      </p:pic>
      <p:sp>
        <p:nvSpPr>
          <p:cNvPr id="8" name="Title 7">
            <a:extLst>
              <a:ext uri="{FF2B5EF4-FFF2-40B4-BE49-F238E27FC236}">
                <a16:creationId xmlns:a16="http://schemas.microsoft.com/office/drawing/2014/main" id="{931DB8B5-ABF1-1687-9010-8975C616812D}"/>
              </a:ext>
            </a:extLst>
          </p:cNvPr>
          <p:cNvSpPr>
            <a:spLocks noGrp="1"/>
          </p:cNvSpPr>
          <p:nvPr>
            <p:ph type="title"/>
          </p:nvPr>
        </p:nvSpPr>
        <p:spPr>
          <a:xfrm>
            <a:off x="628650" y="270903"/>
            <a:ext cx="7886700" cy="1325563"/>
          </a:xfrm>
        </p:spPr>
        <p:txBody>
          <a:bodyPr/>
          <a:lstStyle/>
          <a:p>
            <a:r>
              <a:rPr lang="en-US" sz="4500" b="1" dirty="0">
                <a:solidFill>
                  <a:srgbClr val="002060"/>
                </a:solidFill>
              </a:rPr>
              <a:t>Categories of Real Time Task</a:t>
            </a:r>
          </a:p>
        </p:txBody>
      </p:sp>
      <p:sp>
        <p:nvSpPr>
          <p:cNvPr id="9" name="Content Placeholder 8">
            <a:extLst>
              <a:ext uri="{FF2B5EF4-FFF2-40B4-BE49-F238E27FC236}">
                <a16:creationId xmlns:a16="http://schemas.microsoft.com/office/drawing/2014/main" id="{7D1FE0CA-4306-E85E-BB52-A364E5C33064}"/>
              </a:ext>
            </a:extLst>
          </p:cNvPr>
          <p:cNvSpPr>
            <a:spLocks noGrp="1"/>
          </p:cNvSpPr>
          <p:nvPr>
            <p:ph idx="1"/>
          </p:nvPr>
        </p:nvSpPr>
        <p:spPr>
          <a:xfrm>
            <a:off x="0" y="1295400"/>
            <a:ext cx="4875049" cy="5410199"/>
          </a:xfrm>
        </p:spPr>
        <p:txBody>
          <a:bodyPr>
            <a:normAutofit/>
          </a:bodyPr>
          <a:lstStyle/>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 that is repeated after a certain time interval is known as periodic real-time task. Basically, the periodic real-time tasks are controlled by the clock interrupts </a:t>
            </a:r>
          </a:p>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Aperiodic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dynamic tasks that reoccur at any random time and have soft deadline are known as aperiodic real-time tasks. Between two aperiodic real-time tasks the time interval may be even zero</a:t>
            </a:r>
            <a:endParaRPr lang="en-US" sz="2000" dirty="0">
              <a:latin typeface="Arial" panose="020B0604020202020204" pitchFamily="34" charset="0"/>
              <a:cs typeface="Arial" panose="020B0604020202020204" pitchFamily="34" charset="0"/>
            </a:endParaRPr>
          </a:p>
          <a:p>
            <a:pPr marL="325747" indent="-313047">
              <a:spcBef>
                <a:spcPts val="960"/>
              </a:spcBef>
              <a:buClr>
                <a:srgbClr val="956605"/>
              </a:buClr>
              <a:buChar char="•"/>
              <a:tabLst>
                <a:tab pos="325747" algn="l"/>
              </a:tabLst>
            </a:pPr>
            <a:r>
              <a:rPr lang="en-US" sz="2000" b="1" i="0" dirty="0">
                <a:solidFill>
                  <a:srgbClr val="273239"/>
                </a:solidFill>
                <a:effectLst/>
                <a:latin typeface="Arial" panose="020B0604020202020204" pitchFamily="34" charset="0"/>
                <a:cs typeface="Arial" panose="020B0604020202020204" pitchFamily="34" charset="0"/>
              </a:rPr>
              <a:t>Sporadic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tasks that reoccur at any random instant and have hard deadline are known as sporadic real-time </a:t>
            </a:r>
            <a:r>
              <a:rPr lang="en-US" sz="2000" dirty="0">
                <a:solidFill>
                  <a:srgbClr val="273239"/>
                </a:solidFill>
                <a:latin typeface="Arial" panose="020B0604020202020204" pitchFamily="34" charset="0"/>
                <a:cs typeface="Arial" panose="020B0604020202020204" pitchFamily="34" charset="0"/>
              </a:rPr>
              <a:t>tasks. </a:t>
            </a:r>
          </a:p>
          <a:p>
            <a:endParaRPr lang="en-US" sz="2400" dirty="0">
              <a:solidFill>
                <a:srgbClr val="273239"/>
              </a:solidFill>
              <a:latin typeface="Nunito" pitchFamily="2"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E9FA-15D3-7292-CC2C-0760D3C6C579}"/>
              </a:ext>
            </a:extLst>
          </p:cNvPr>
          <p:cNvSpPr>
            <a:spLocks noGrp="1"/>
          </p:cNvSpPr>
          <p:nvPr>
            <p:ph type="title"/>
          </p:nvPr>
        </p:nvSpPr>
        <p:spPr>
          <a:xfrm>
            <a:off x="304800" y="365129"/>
            <a:ext cx="8210550" cy="854072"/>
          </a:xfrm>
        </p:spPr>
        <p:txBody>
          <a:bodyPr>
            <a:normAutofit/>
          </a:bodyPr>
          <a:lstStyle/>
          <a:p>
            <a:r>
              <a:rPr lang="en-US" sz="4500" b="1" dirty="0">
                <a:solidFill>
                  <a:srgbClr val="002060"/>
                </a:solidFill>
              </a:rPr>
              <a:t>RTOS Scheduling</a:t>
            </a:r>
          </a:p>
        </p:txBody>
      </p:sp>
      <p:sp>
        <p:nvSpPr>
          <p:cNvPr id="3" name="Content Placeholder 2">
            <a:extLst>
              <a:ext uri="{FF2B5EF4-FFF2-40B4-BE49-F238E27FC236}">
                <a16:creationId xmlns:a16="http://schemas.microsoft.com/office/drawing/2014/main" id="{54004EB3-CCB9-5E34-E7C0-291F1A8E250C}"/>
              </a:ext>
            </a:extLst>
          </p:cNvPr>
          <p:cNvSpPr>
            <a:spLocks noGrp="1"/>
          </p:cNvSpPr>
          <p:nvPr>
            <p:ph idx="1"/>
          </p:nvPr>
        </p:nvSpPr>
        <p:spPr>
          <a:xfrm>
            <a:off x="0" y="1447800"/>
            <a:ext cx="9144000" cy="5181600"/>
          </a:xfrm>
        </p:spPr>
        <p:txBody>
          <a:bodyPr>
            <a:normAutofit/>
          </a:bodyPr>
          <a:lstStyle/>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In real time operating systems(RTOS) most of the tasks are periodic in nature. </a:t>
            </a:r>
          </a:p>
          <a:p>
            <a:r>
              <a:rPr lang="en-US" sz="1800" dirty="0">
                <a:solidFill>
                  <a:srgbClr val="3A3A3A"/>
                </a:solidFill>
                <a:latin typeface="Arial" panose="020B0604020202020204" pitchFamily="34" charset="0"/>
                <a:ea typeface="Times New Roman" panose="02020603050405020304" pitchFamily="18" charset="0"/>
                <a:cs typeface="Arial" panose="020B0604020202020204" pitchFamily="34" charset="0"/>
              </a:rPr>
              <a:t>T</a:t>
            </a:r>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hese periodic tasks utilize most of the processor computation power.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A real-time control system consists of many concurrent periodic tasks having individual timing constraints.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r>
              <a:rPr lang="en-US" sz="1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The scheduling algorithms are used to determine which task is going to execute when more than one task is available in the ready queue.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operating system must guarantee that each task is activated at its proper rate and meets its deadline.</a:t>
            </a:r>
          </a:p>
          <a:p>
            <a:pPr marL="0" indent="0">
              <a:buNone/>
            </a:pPr>
            <a:endPar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n-US" sz="1800" dirty="0">
                <a:effectLst/>
                <a:latin typeface="Arial" panose="020B0604020202020204" pitchFamily="34" charset="0"/>
                <a:ea typeface="Times New Roman" panose="02020603050405020304" pitchFamily="18" charset="0"/>
                <a:cs typeface="Arial" panose="020B0604020202020204" pitchFamily="34" charset="0"/>
              </a:rPr>
              <a:t>Important terms related to timing constraints</a:t>
            </a:r>
          </a:p>
          <a:p>
            <a:pPr marL="0" indent="0">
              <a:buNone/>
            </a:pP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Periodicity</a:t>
            </a:r>
            <a:r>
              <a:rPr kumimoji="0" lang="en-US" altLang="en-US" sz="2000" b="0" i="0" u="none" strike="noStrike" cap="none" normalizeH="0" baseline="0" dirty="0">
                <a:ln>
                  <a:noFill/>
                </a:ln>
                <a:solidFill>
                  <a:schemeClr val="tx1"/>
                </a:solidFill>
                <a:effectLst/>
                <a:latin typeface="Arial" panose="020B0604020202020204" pitchFamily="34" charset="0"/>
              </a:rPr>
              <a:t> is the interval between task activations.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Computation Time</a:t>
            </a:r>
            <a:r>
              <a:rPr kumimoji="0" lang="en-US" altLang="en-US" sz="2000" b="0" i="0" u="none" strike="noStrike" cap="none" normalizeH="0" baseline="0" dirty="0">
                <a:ln>
                  <a:noFill/>
                </a:ln>
                <a:solidFill>
                  <a:schemeClr val="tx1"/>
                </a:solidFill>
                <a:effectLst/>
                <a:latin typeface="Arial" panose="020B0604020202020204" pitchFamily="34" charset="0"/>
              </a:rPr>
              <a:t> is the worst-case time needed for task completion.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Execution Time</a:t>
            </a:r>
            <a:r>
              <a:rPr kumimoji="0" lang="en-US" altLang="en-US" sz="2000" b="0" i="0" u="none" strike="noStrike" cap="none" normalizeH="0" baseline="0" dirty="0">
                <a:ln>
                  <a:noFill/>
                </a:ln>
                <a:solidFill>
                  <a:schemeClr val="tx1"/>
                </a:solidFill>
                <a:effectLst/>
                <a:latin typeface="Arial" panose="020B0604020202020204" pitchFamily="34" charset="0"/>
              </a:rPr>
              <a:t> is the actual time a task takes to execute.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Deadline</a:t>
            </a:r>
            <a:r>
              <a:rPr kumimoji="0" lang="en-US" altLang="en-US" sz="2000" b="0" i="0" u="none" strike="noStrike" cap="none" normalizeH="0" baseline="0" dirty="0">
                <a:ln>
                  <a:noFill/>
                </a:ln>
                <a:solidFill>
                  <a:schemeClr val="tx1"/>
                </a:solidFill>
                <a:effectLst/>
                <a:latin typeface="Arial" panose="020B0604020202020204" pitchFamily="34" charset="0"/>
              </a:rPr>
              <a:t> is the latest time by which the task must be completed. </a:t>
            </a:r>
          </a:p>
          <a:p>
            <a:endParaRPr lang="en-US" dirty="0"/>
          </a:p>
        </p:txBody>
      </p:sp>
    </p:spTree>
    <p:extLst>
      <p:ext uri="{BB962C8B-B14F-4D97-AF65-F5344CB8AC3E}">
        <p14:creationId xmlns:p14="http://schemas.microsoft.com/office/powerpoint/2010/main" val="549417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A06A102-BFEA-211B-70FA-178A25CD50DC}"/>
              </a:ext>
            </a:extLst>
          </p:cNvPr>
          <p:cNvPicPr>
            <a:picLocks noChangeAspect="1"/>
          </p:cNvPicPr>
          <p:nvPr/>
        </p:nvPicPr>
        <p:blipFill>
          <a:blip r:embed="rId2"/>
          <a:stretch>
            <a:fillRect/>
          </a:stretch>
        </p:blipFill>
        <p:spPr>
          <a:xfrm>
            <a:off x="0" y="3276600"/>
            <a:ext cx="9144000" cy="3422360"/>
          </a:xfrm>
          <a:prstGeom prst="rect">
            <a:avLst/>
          </a:prstGeom>
        </p:spPr>
      </p:pic>
      <p:sp>
        <p:nvSpPr>
          <p:cNvPr id="5" name="object 5"/>
          <p:cNvSpPr txBox="1"/>
          <p:nvPr/>
        </p:nvSpPr>
        <p:spPr>
          <a:xfrm>
            <a:off x="455788" y="-381000"/>
            <a:ext cx="7642859" cy="3546484"/>
          </a:xfrm>
          <a:prstGeom prst="rect">
            <a:avLst/>
          </a:prstGeom>
        </p:spPr>
        <p:txBody>
          <a:bodyPr vert="horz" wrap="square" lIns="0" tIns="370205" rIns="0" bIns="0" rtlCol="0">
            <a:spAutoFit/>
          </a:bodyPr>
          <a:lstStyle/>
          <a:p>
            <a:pPr marL="615299" algn="ctr">
              <a:spcBef>
                <a:spcPts val="2915"/>
              </a:spcBef>
            </a:pPr>
            <a:r>
              <a:rPr lang="en-US" sz="4500" b="1" dirty="0">
                <a:solidFill>
                  <a:srgbClr val="002060"/>
                </a:solidFill>
                <a:latin typeface="+mj-lt"/>
                <a:ea typeface="+mj-ea"/>
                <a:cs typeface="+mj-cs"/>
              </a:rPr>
              <a:t>Timing Constraints</a:t>
            </a:r>
            <a:endParaRPr sz="4500" b="1" dirty="0">
              <a:solidFill>
                <a:srgbClr val="002060"/>
              </a:solidFill>
              <a:latin typeface="+mj-lt"/>
              <a:ea typeface="+mj-ea"/>
              <a:cs typeface="+mj-cs"/>
            </a:endParaRPr>
          </a:p>
          <a:p>
            <a:pPr marL="330192" indent="-317492">
              <a:spcBef>
                <a:spcPts val="2031"/>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Periodicity,</a:t>
            </a:r>
            <a:r>
              <a:rPr sz="3100" spc="465" dirty="0">
                <a:solidFill>
                  <a:srgbClr val="073107"/>
                </a:solidFill>
                <a:latin typeface="Arial" panose="020B0604020202020204" pitchFamily="34" charset="0"/>
                <a:cs typeface="Arial" panose="020B0604020202020204" pitchFamily="34" charset="0"/>
              </a:rPr>
              <a:t> </a:t>
            </a:r>
            <a:r>
              <a:rPr sz="3100" b="1" spc="31" dirty="0">
                <a:solidFill>
                  <a:srgbClr val="073107"/>
                </a:solidFill>
                <a:latin typeface="Arial" panose="020B0604020202020204" pitchFamily="34" charset="0"/>
                <a:cs typeface="Arial" panose="020B0604020202020204" pitchFamily="34" charset="0"/>
              </a:rPr>
              <a:t>Pi</a:t>
            </a:r>
            <a:endParaRPr sz="3100" b="1" dirty="0">
              <a:latin typeface="Arial" panose="020B0604020202020204" pitchFamily="34" charset="0"/>
              <a:cs typeface="Arial" panose="020B0604020202020204" pitchFamily="34" charset="0"/>
            </a:endParaRPr>
          </a:p>
          <a:p>
            <a:pPr marL="330826" indent="-318127">
              <a:spcBef>
                <a:spcPts val="935"/>
              </a:spcBef>
              <a:buClr>
                <a:srgbClr val="956605"/>
              </a:buClr>
              <a:buChar char="•"/>
              <a:tabLst>
                <a:tab pos="330826" algn="l"/>
                <a:tab pos="7254693" algn="l"/>
              </a:tabLst>
            </a:pPr>
            <a:r>
              <a:rPr sz="3100" dirty="0">
                <a:solidFill>
                  <a:srgbClr val="073107"/>
                </a:solidFill>
                <a:latin typeface="Arial" panose="020B0604020202020204" pitchFamily="34" charset="0"/>
                <a:cs typeface="Arial" panose="020B0604020202020204" pitchFamily="34" charset="0"/>
              </a:rPr>
              <a:t>Co</a:t>
            </a:r>
            <a:r>
              <a:rPr lang="en-US" sz="3100" dirty="0">
                <a:solidFill>
                  <a:srgbClr val="073107"/>
                </a:solidFill>
                <a:latin typeface="Arial" panose="020B0604020202020204" pitchFamily="34" charset="0"/>
                <a:cs typeface="Arial" panose="020B0604020202020204" pitchFamily="34" charset="0"/>
              </a:rPr>
              <a:t>m</a:t>
            </a:r>
            <a:r>
              <a:rPr sz="3100" dirty="0">
                <a:solidFill>
                  <a:srgbClr val="073107"/>
                </a:solidFill>
                <a:latin typeface="Arial" panose="020B0604020202020204" pitchFamily="34" charset="0"/>
                <a:cs typeface="Arial" panose="020B0604020202020204" pitchFamily="34" charset="0"/>
              </a:rPr>
              <a:t>putation</a:t>
            </a:r>
            <a:r>
              <a:rPr sz="3100" spc="111" dirty="0">
                <a:solidFill>
                  <a:srgbClr val="073107"/>
                </a:solidFill>
                <a:latin typeface="Arial" panose="020B0604020202020204" pitchFamily="34" charset="0"/>
                <a:cs typeface="Arial" panose="020B0604020202020204" pitchFamily="34" charset="0"/>
              </a:rPr>
              <a:t> </a:t>
            </a:r>
            <a:r>
              <a:rPr sz="3100" spc="-75" dirty="0">
                <a:solidFill>
                  <a:srgbClr val="073107"/>
                </a:solidFill>
                <a:latin typeface="Arial" panose="020B0604020202020204" pitchFamily="34" charset="0"/>
                <a:cs typeface="Arial" panose="020B0604020202020204" pitchFamily="34" charset="0"/>
              </a:rPr>
              <a:t>T</a:t>
            </a:r>
            <a:r>
              <a:rPr lang="en-US" sz="3100" spc="-75" dirty="0">
                <a:solidFill>
                  <a:srgbClr val="073107"/>
                </a:solidFill>
                <a:latin typeface="Arial" panose="020B0604020202020204" pitchFamily="34" charset="0"/>
                <a:cs typeface="Arial" panose="020B0604020202020204" pitchFamily="34" charset="0"/>
              </a:rPr>
              <a:t>im</a:t>
            </a:r>
            <a:r>
              <a:rPr sz="3100" spc="-75" dirty="0">
                <a:solidFill>
                  <a:srgbClr val="073107"/>
                </a:solidFill>
                <a:latin typeface="Arial" panose="020B0604020202020204" pitchFamily="34" charset="0"/>
                <a:cs typeface="Arial" panose="020B0604020202020204" pitchFamily="34" charset="0"/>
              </a:rPr>
              <a:t>e</a:t>
            </a:r>
            <a:r>
              <a:rPr sz="3100" spc="1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t>
            </a:r>
            <a:r>
              <a:rPr sz="3100" spc="-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Execution</a:t>
            </a:r>
            <a:r>
              <a:rPr sz="3100" spc="111" dirty="0">
                <a:solidFill>
                  <a:srgbClr val="073107"/>
                </a:solidFill>
                <a:latin typeface="Arial" panose="020B0604020202020204" pitchFamily="34" charset="0"/>
                <a:cs typeface="Arial" panose="020B0604020202020204" pitchFamily="34" charset="0"/>
              </a:rPr>
              <a:t> </a:t>
            </a:r>
            <a:r>
              <a:rPr sz="3100" spc="-60" dirty="0">
                <a:solidFill>
                  <a:srgbClr val="073107"/>
                </a:solidFill>
                <a:latin typeface="Arial" panose="020B0604020202020204" pitchFamily="34" charset="0"/>
                <a:cs typeface="Arial" panose="020B0604020202020204" pitchFamily="34" charset="0"/>
              </a:rPr>
              <a:t>Ti</a:t>
            </a:r>
            <a:r>
              <a:rPr lang="en-US" sz="3100" spc="-60" dirty="0">
                <a:solidFill>
                  <a:srgbClr val="073107"/>
                </a:solidFill>
                <a:latin typeface="Arial" panose="020B0604020202020204" pitchFamily="34" charset="0"/>
                <a:cs typeface="Arial" panose="020B0604020202020204" pitchFamily="34" charset="0"/>
              </a:rPr>
              <a:t>m</a:t>
            </a:r>
            <a:r>
              <a:rPr sz="3100" spc="-60" dirty="0">
                <a:solidFill>
                  <a:srgbClr val="073107"/>
                </a:solidFill>
                <a:latin typeface="Arial" panose="020B0604020202020204" pitchFamily="34" charset="0"/>
                <a:cs typeface="Arial" panose="020B0604020202020204" pitchFamily="34" charset="0"/>
              </a:rPr>
              <a:t>e,</a:t>
            </a:r>
            <a:r>
              <a:rPr sz="3100"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Ci/</a:t>
            </a:r>
            <a:r>
              <a:rPr sz="3100" b="1" spc="65" dirty="0">
                <a:solidFill>
                  <a:srgbClr val="073107"/>
                </a:solidFill>
                <a:latin typeface="Arial" panose="020B0604020202020204" pitchFamily="34" charset="0"/>
                <a:cs typeface="Arial" panose="020B0604020202020204" pitchFamily="34" charset="0"/>
              </a:rPr>
              <a:t>Ei</a:t>
            </a:r>
            <a:endParaRPr sz="3100" b="1" dirty="0">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sz="3100" dirty="0">
                <a:solidFill>
                  <a:srgbClr val="073107"/>
                </a:solidFill>
                <a:latin typeface="Arial" panose="020B0604020202020204" pitchFamily="34" charset="0"/>
                <a:cs typeface="Arial" panose="020B0604020202020204" pitchFamily="34" charset="0"/>
              </a:rPr>
              <a:t>Deadline,</a:t>
            </a:r>
            <a:r>
              <a:rPr sz="3100" spc="471"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Di</a:t>
            </a:r>
            <a:endParaRPr lang="en-US" sz="3100" b="1" spc="-25" dirty="0">
              <a:solidFill>
                <a:srgbClr val="073107"/>
              </a:solidFill>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lang="en-US" sz="3100" dirty="0">
                <a:solidFill>
                  <a:srgbClr val="073107"/>
                </a:solidFill>
                <a:latin typeface="Arial" panose="020B0604020202020204" pitchFamily="34" charset="0"/>
                <a:cs typeface="Arial" panose="020B0604020202020204" pitchFamily="34" charset="0"/>
              </a:rPr>
              <a:t>Task</a:t>
            </a:r>
            <a:r>
              <a:rPr lang="en-US" sz="3100" b="1" spc="-25" dirty="0">
                <a:solidFill>
                  <a:srgbClr val="073107"/>
                </a:solidFill>
                <a:latin typeface="Arial" panose="020B0604020202020204" pitchFamily="34" charset="0"/>
                <a:cs typeface="Arial" panose="020B0604020202020204" pitchFamily="34" charset="0"/>
              </a:rPr>
              <a:t> m /n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2E4E-7D86-3959-4E82-0D3633166666}"/>
              </a:ext>
            </a:extLst>
          </p:cNvPr>
          <p:cNvSpPr>
            <a:spLocks noGrp="1"/>
          </p:cNvSpPr>
          <p:nvPr>
            <p:ph type="title"/>
          </p:nvPr>
        </p:nvSpPr>
        <p:spPr>
          <a:xfrm>
            <a:off x="323850" y="221311"/>
            <a:ext cx="7886700" cy="616890"/>
          </a:xfrm>
        </p:spPr>
        <p:txBody>
          <a:bodyPr>
            <a:noAutofit/>
          </a:bodyPr>
          <a:lstStyle/>
          <a:p>
            <a:r>
              <a:rPr lang="en-US" sz="4500" b="1" dirty="0">
                <a:solidFill>
                  <a:srgbClr val="002060"/>
                </a:solidFill>
              </a:rPr>
              <a:t>Processor Utilization Factor</a:t>
            </a:r>
          </a:p>
        </p:txBody>
      </p:sp>
      <p:graphicFrame>
        <p:nvGraphicFramePr>
          <p:cNvPr id="6" name="Object 5">
            <a:extLst>
              <a:ext uri="{FF2B5EF4-FFF2-40B4-BE49-F238E27FC236}">
                <a16:creationId xmlns:a16="http://schemas.microsoft.com/office/drawing/2014/main" id="{E9EDC5A1-8220-AC27-CF39-5A8073C6BFE1}"/>
              </a:ext>
            </a:extLst>
          </p:cNvPr>
          <p:cNvGraphicFramePr>
            <a:graphicFrameLocks noChangeAspect="1"/>
          </p:cNvGraphicFramePr>
          <p:nvPr>
            <p:extLst>
              <p:ext uri="{D42A27DB-BD31-4B8C-83A1-F6EECF244321}">
                <p14:modId xmlns:p14="http://schemas.microsoft.com/office/powerpoint/2010/main" val="4256987131"/>
              </p:ext>
            </p:extLst>
          </p:nvPr>
        </p:nvGraphicFramePr>
        <p:xfrm>
          <a:off x="8362950" y="133674"/>
          <a:ext cx="914400" cy="792163"/>
        </p:xfrm>
        <a:graphic>
          <a:graphicData uri="http://schemas.openxmlformats.org/presentationml/2006/ole">
            <mc:AlternateContent xmlns:mc="http://schemas.openxmlformats.org/markup-compatibility/2006">
              <mc:Choice xmlns:v="urn:schemas-microsoft-com:vml" Requires="v">
                <p:oleObj name="Document" showAsIcon="1" r:id="rId2" imgW="914400" imgH="792685" progId="Word.Document.12">
                  <p:embed/>
                </p:oleObj>
              </mc:Choice>
              <mc:Fallback>
                <p:oleObj name="Document" showAsIcon="1" r:id="rId2" imgW="914400" imgH="792685" progId="Word.Document.12">
                  <p:embed/>
                  <p:pic>
                    <p:nvPicPr>
                      <p:cNvPr id="0" name=""/>
                      <p:cNvPicPr/>
                      <p:nvPr/>
                    </p:nvPicPr>
                    <p:blipFill>
                      <a:blip r:embed="rId3"/>
                      <a:stretch>
                        <a:fillRect/>
                      </a:stretch>
                    </p:blipFill>
                    <p:spPr>
                      <a:xfrm>
                        <a:off x="8362950" y="133674"/>
                        <a:ext cx="914400" cy="792163"/>
                      </a:xfrm>
                      <a:prstGeom prst="rect">
                        <a:avLst/>
                      </a:prstGeom>
                    </p:spPr>
                  </p:pic>
                </p:oleObj>
              </mc:Fallback>
            </mc:AlternateContent>
          </a:graphicData>
        </a:graphic>
      </p:graphicFrame>
      <p:sp>
        <p:nvSpPr>
          <p:cNvPr id="7" name="Rectangle 5">
            <a:extLst>
              <a:ext uri="{FF2B5EF4-FFF2-40B4-BE49-F238E27FC236}">
                <a16:creationId xmlns:a16="http://schemas.microsoft.com/office/drawing/2014/main" id="{6833A6B4-C311-3235-4151-951490F38D68}"/>
              </a:ext>
            </a:extLst>
          </p:cNvPr>
          <p:cNvSpPr>
            <a:spLocks noChangeArrowheads="1"/>
          </p:cNvSpPr>
          <p:nvPr/>
        </p:nvSpPr>
        <p:spPr bwMode="auto">
          <a:xfrm>
            <a:off x="18661" y="822784"/>
            <a:ext cx="8686800"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The processor utilization factor is a measure used in real-time systems to quantify the proportion of the processor's time that is being utilized by tasks. It helps in determining whether the tasks can be scheduled to meet their deadlines. The utilization factor is particularly important in scheduling algorithms like Rate Monotonic Scheduling (RMS) and Earliest Deadline First (EDF).</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Definition</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The processor utilization factor</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U</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is defined as the sum of the utilization of all tasks in the system. For a set of n periodic tasks, where each task</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has a computation time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Ci​</a:t>
            </a:r>
            <a:r>
              <a:rPr kumimoji="0" lang="en-US" altLang="en-US" sz="2000" b="0" i="0" u="none" strike="noStrike" cap="none" normalizeH="0" baseline="0" dirty="0">
                <a:ln>
                  <a:noFill/>
                </a:ln>
                <a:solidFill>
                  <a:srgbClr val="FFFFFF"/>
                </a:solidFill>
                <a:effectLs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and a period</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utilization factor</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U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is given by:</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8" name="Picture 4">
            <a:extLst>
              <a:ext uri="{FF2B5EF4-FFF2-40B4-BE49-F238E27FC236}">
                <a16:creationId xmlns:a16="http://schemas.microsoft.com/office/drawing/2014/main" id="{5E9C11DE-ECD5-8117-6055-EB1D91F82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778" r="28889" b="28023"/>
          <a:stretch>
            <a:fillRect/>
          </a:stretch>
        </p:blipFill>
        <p:spPr bwMode="auto">
          <a:xfrm>
            <a:off x="2438400" y="4160190"/>
            <a:ext cx="1804635"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F28CDA34-A49F-F190-8044-67CA4D2D2620}"/>
              </a:ext>
            </a:extLst>
          </p:cNvPr>
          <p:cNvSpPr>
            <a:spLocks noChangeArrowheads="1"/>
          </p:cNvSpPr>
          <p:nvPr/>
        </p:nvSpPr>
        <p:spPr bwMode="auto">
          <a:xfrm>
            <a:off x="38102" y="5181602"/>
            <a:ext cx="8782049"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Key Points</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Computation Time </a:t>
            </a:r>
            <a:r>
              <a:rPr kumimoji="0" lang="en-US" altLang="en-US"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(Ci)</a:t>
            </a:r>
            <a:r>
              <a:rPr kumimoji="0" lang="en-US" altLang="en-US"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worst-case execution time of task </a:t>
            </a:r>
            <a:r>
              <a:rPr lang="en-US" sz="1800" kern="0" dirty="0">
                <a:solidFill>
                  <a:srgbClr val="FFFFFF"/>
                </a:solidFill>
                <a:effectLst/>
                <a:highlight>
                  <a:srgbClr val="000000"/>
                </a:highlight>
                <a:latin typeface="Times New Roman" panose="02020603050405020304" pitchFamily="18" charset="0"/>
                <a:ea typeface="Times New Roman" panose="02020603050405020304" pitchFamily="18" charset="0"/>
              </a:rPr>
              <a:t>Ti</a:t>
            </a:r>
            <a:r>
              <a:rPr lang="en-US" sz="1800" kern="0" dirty="0">
                <a:effectLst/>
                <a:latin typeface="Times New Roman" panose="02020603050405020304" pitchFamily="18" charset="0"/>
                <a:ea typeface="Times New Roman" panose="02020603050405020304" pitchFamily="18" charset="0"/>
              </a:rPr>
              <a:t>.</a:t>
            </a:r>
            <a:endParaRPr kumimoji="0" lang="en-US" altLang="en-US" sz="12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Period </a:t>
            </a:r>
            <a:r>
              <a:rPr kumimoji="0" lang="en-US" altLang="en-US"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time interval between successive activations of task </a:t>
            </a:r>
            <a:r>
              <a:rPr lang="en-US" sz="1800" kern="0" dirty="0">
                <a:solidFill>
                  <a:srgbClr val="FFFFFF"/>
                </a:solidFill>
                <a:effectLst/>
                <a:highlight>
                  <a:srgbClr val="000000"/>
                </a:highlight>
                <a:latin typeface="Times New Roman" panose="02020603050405020304" pitchFamily="18" charset="0"/>
                <a:ea typeface="Times New Roman" panose="02020603050405020304" pitchFamily="18" charset="0"/>
              </a:rPr>
              <a:t>Ti</a:t>
            </a:r>
            <a:r>
              <a:rPr lang="en-US" sz="1800" kern="0" dirty="0">
                <a:effectLst/>
                <a:latin typeface="Times New Roman" panose="02020603050405020304" pitchFamily="18" charset="0"/>
                <a:ea typeface="Times New Roman" panose="02020603050405020304" pitchFamily="18" charset="0"/>
              </a:rPr>
              <a:t>.</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0000"/>
                </a:solidFill>
                <a:effectLst/>
                <a:latin typeface="Tahoma" panose="020B0604030504040204" pitchFamily="34" charset="0"/>
                <a:ea typeface="Times New Roman" panose="02020603050405020304" pitchFamily="18" charset="0"/>
                <a:cs typeface="Times New Roman" panose="02020603050405020304" pitchFamily="18" charset="0"/>
              </a:rPr>
              <a:t>If the processor utilization is greater than one, then that task set will not be schedulable by any algorithm.</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619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8288" y="1756154"/>
            <a:ext cx="2308896" cy="1554041"/>
          </a:xfrm>
          <a:prstGeom prst="rect">
            <a:avLst/>
          </a:prstGeom>
        </p:spPr>
      </p:pic>
      <p:pic>
        <p:nvPicPr>
          <p:cNvPr id="3" name="object 3"/>
          <p:cNvPicPr/>
          <p:nvPr/>
        </p:nvPicPr>
        <p:blipFill>
          <a:blip r:embed="rId3" cstate="print"/>
          <a:stretch>
            <a:fillRect/>
          </a:stretch>
        </p:blipFill>
        <p:spPr>
          <a:xfrm>
            <a:off x="3573292" y="5024681"/>
            <a:ext cx="3669496" cy="1636556"/>
          </a:xfrm>
          <a:prstGeom prst="rect">
            <a:avLst/>
          </a:prstGeom>
        </p:spPr>
      </p:pic>
      <p:sp>
        <p:nvSpPr>
          <p:cNvPr id="4" name="object 4"/>
          <p:cNvSpPr txBox="1">
            <a:spLocks noGrp="1"/>
          </p:cNvSpPr>
          <p:nvPr>
            <p:ph type="title"/>
          </p:nvPr>
        </p:nvSpPr>
        <p:spPr>
          <a:xfrm>
            <a:off x="2378626" y="746379"/>
            <a:ext cx="43592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Real</a:t>
            </a:r>
            <a:r>
              <a:rPr sz="4000" dirty="0"/>
              <a:t> </a:t>
            </a:r>
            <a:r>
              <a:rPr sz="4500" b="1" dirty="0">
                <a:solidFill>
                  <a:srgbClr val="002060"/>
                </a:solidFill>
              </a:rPr>
              <a:t>Time</a:t>
            </a:r>
            <a:r>
              <a:rPr sz="4000" dirty="0"/>
              <a:t> </a:t>
            </a:r>
            <a:r>
              <a:rPr sz="4500" b="1" dirty="0">
                <a:solidFill>
                  <a:srgbClr val="002060"/>
                </a:solidFill>
              </a:rPr>
              <a:t>Systems</a:t>
            </a:r>
          </a:p>
        </p:txBody>
      </p:sp>
      <p:sp>
        <p:nvSpPr>
          <p:cNvPr id="5" name="object 5"/>
          <p:cNvSpPr txBox="1"/>
          <p:nvPr/>
        </p:nvSpPr>
        <p:spPr>
          <a:xfrm>
            <a:off x="547411" y="1747506"/>
            <a:ext cx="7471409" cy="3521350"/>
          </a:xfrm>
          <a:prstGeom prst="rect">
            <a:avLst/>
          </a:prstGeom>
        </p:spPr>
        <p:txBody>
          <a:bodyPr vert="horz" wrap="square" lIns="0" tIns="128271" rIns="0" bIns="0" rtlCol="0">
            <a:spAutoFit/>
          </a:bodyPr>
          <a:lstStyle/>
          <a:p>
            <a:pPr marL="330192" indent="-317492" algn="just">
              <a:spcBef>
                <a:spcPts val="1011"/>
              </a:spcBef>
              <a:buClr>
                <a:srgbClr val="956607"/>
              </a:buClr>
              <a:buChar char="•"/>
              <a:tabLst>
                <a:tab pos="330192" algn="l"/>
              </a:tabLst>
            </a:pPr>
            <a:r>
              <a:rPr sz="3100" spc="-11" dirty="0">
                <a:solidFill>
                  <a:srgbClr val="083108"/>
                </a:solidFill>
                <a:latin typeface="Arial" panose="020B0604020202020204" pitchFamily="34" charset="0"/>
                <a:cs typeface="Arial" panose="020B0604020202020204" pitchFamily="34" charset="0"/>
              </a:rPr>
              <a:t>Misinterpretations</a:t>
            </a:r>
            <a:endParaRPr sz="3100" dirty="0">
              <a:latin typeface="Arial" panose="020B0604020202020204" pitchFamily="34" charset="0"/>
              <a:cs typeface="Arial" panose="020B0604020202020204" pitchFamily="34" charset="0"/>
            </a:endParaRPr>
          </a:p>
          <a:p>
            <a:pPr marL="728962" lvl="1" indent="-292093">
              <a:spcBef>
                <a:spcPts val="79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2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means</a:t>
            </a:r>
            <a:r>
              <a:rPr sz="2700" spc="251" dirty="0">
                <a:solidFill>
                  <a:srgbClr val="083108"/>
                </a:solidFill>
                <a:latin typeface="Arial" panose="020B0604020202020204" pitchFamily="34" charset="0"/>
                <a:cs typeface="Arial" panose="020B0604020202020204" pitchFamily="34" charset="0"/>
              </a:rPr>
              <a:t> </a:t>
            </a:r>
            <a:r>
              <a:rPr sz="2700" b="1" spc="-20" dirty="0">
                <a:solidFill>
                  <a:srgbClr val="083108"/>
                </a:solidFill>
                <a:latin typeface="Arial" panose="020B0604020202020204" pitchFamily="34" charset="0"/>
                <a:cs typeface="Arial" panose="020B0604020202020204" pitchFamily="34" charset="0"/>
              </a:rPr>
              <a:t>FAST</a:t>
            </a:r>
            <a:endParaRPr sz="2700" dirty="0">
              <a:latin typeface="Arial" panose="020B0604020202020204" pitchFamily="34" charset="0"/>
              <a:cs typeface="Arial" panose="020B0604020202020204" pitchFamily="34" charset="0"/>
            </a:endParaRPr>
          </a:p>
          <a:p>
            <a:pPr marL="328922" indent="-316223" algn="just">
              <a:spcBef>
                <a:spcPts val="980"/>
              </a:spcBef>
              <a:buClr>
                <a:srgbClr val="956607"/>
              </a:buClr>
              <a:buChar char="•"/>
              <a:tabLst>
                <a:tab pos="328922" algn="l"/>
              </a:tabLst>
            </a:pPr>
            <a:r>
              <a:rPr sz="3100" spc="-11" dirty="0">
                <a:solidFill>
                  <a:srgbClr val="083108"/>
                </a:solidFill>
                <a:latin typeface="Arial" panose="020B0604020202020204" pitchFamily="34" charset="0"/>
                <a:cs typeface="Arial" panose="020B0604020202020204" pitchFamily="34" charset="0"/>
              </a:rPr>
              <a:t>Definition:</a:t>
            </a:r>
            <a:endParaRPr sz="3100" dirty="0">
              <a:latin typeface="Arial" panose="020B0604020202020204" pitchFamily="34" charset="0"/>
              <a:cs typeface="Arial" panose="020B0604020202020204" pitchFamily="34" charset="0"/>
            </a:endParaRPr>
          </a:p>
          <a:p>
            <a:pPr marL="728962" marR="5080" lvl="1" indent="-292093" algn="just">
              <a:lnSpc>
                <a:spcPct val="104000"/>
              </a:lnSpc>
              <a:spcBef>
                <a:spcPts val="66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0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Systems</a:t>
            </a:r>
            <a:r>
              <a:rPr sz="2700" spc="24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are</a:t>
            </a:r>
            <a:r>
              <a:rPr sz="2700" spc="1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characterized</a:t>
            </a:r>
            <a:r>
              <a:rPr sz="2700" spc="43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by</a:t>
            </a:r>
            <a:r>
              <a:rPr sz="2700" spc="285"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severe </a:t>
            </a:r>
            <a:r>
              <a:rPr sz="2700" dirty="0">
                <a:solidFill>
                  <a:srgbClr val="083108"/>
                </a:solidFill>
                <a:latin typeface="Arial" panose="020B0604020202020204" pitchFamily="34" charset="0"/>
                <a:cs typeface="Arial" panose="020B0604020202020204" pitchFamily="34" charset="0"/>
              </a:rPr>
              <a:t>consequences</a:t>
            </a:r>
            <a:r>
              <a:rPr sz="2700" spc="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that</a:t>
            </a:r>
            <a:r>
              <a:rPr sz="2700" spc="60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result</a:t>
            </a:r>
            <a:r>
              <a:rPr sz="2700" spc="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if</a:t>
            </a:r>
            <a:r>
              <a:rPr sz="2700" spc="59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logical</a:t>
            </a:r>
            <a:r>
              <a:rPr sz="2700" b="1" spc="31" dirty="0">
                <a:solidFill>
                  <a:srgbClr val="083108"/>
                </a:solidFill>
                <a:latin typeface="Arial" panose="020B0604020202020204" pitchFamily="34" charset="0"/>
                <a:cs typeface="Arial" panose="020B0604020202020204" pitchFamily="34" charset="0"/>
              </a:rPr>
              <a:t>  </a:t>
            </a:r>
            <a:r>
              <a:rPr sz="2700" spc="65" dirty="0">
                <a:solidFill>
                  <a:srgbClr val="083108"/>
                </a:solidFill>
                <a:latin typeface="Arial" panose="020B0604020202020204" pitchFamily="34" charset="0"/>
                <a:cs typeface="Arial" panose="020B0604020202020204" pitchFamily="34" charset="0"/>
              </a:rPr>
              <a:t>as</a:t>
            </a:r>
            <a:r>
              <a:rPr sz="2700" spc="5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well</a:t>
            </a:r>
            <a:r>
              <a:rPr sz="2700" spc="629" dirty="0">
                <a:solidFill>
                  <a:srgbClr val="083108"/>
                </a:solidFill>
                <a:latin typeface="Arial" panose="020B0604020202020204" pitchFamily="34" charset="0"/>
                <a:cs typeface="Arial" panose="020B0604020202020204" pitchFamily="34" charset="0"/>
              </a:rPr>
              <a:t> </a:t>
            </a:r>
            <a:r>
              <a:rPr sz="2700" spc="35" dirty="0">
                <a:solidFill>
                  <a:srgbClr val="083108"/>
                </a:solidFill>
                <a:latin typeface="Arial" panose="020B0604020202020204" pitchFamily="34" charset="0"/>
                <a:cs typeface="Arial" panose="020B0604020202020204" pitchFamily="34" charset="0"/>
              </a:rPr>
              <a:t>as </a:t>
            </a:r>
            <a:r>
              <a:rPr sz="2700" b="1" spc="51" dirty="0">
                <a:solidFill>
                  <a:srgbClr val="083108"/>
                </a:solidFill>
                <a:latin typeface="Arial" panose="020B0604020202020204" pitchFamily="34" charset="0"/>
                <a:cs typeface="Arial" panose="020B0604020202020204" pitchFamily="34" charset="0"/>
              </a:rPr>
              <a:t>timing</a:t>
            </a:r>
            <a:r>
              <a:rPr sz="2700" b="1" spc="3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correctness</a:t>
            </a:r>
            <a:r>
              <a:rPr sz="2700" b="1" spc="19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properties</a:t>
            </a:r>
            <a:r>
              <a:rPr sz="2700" spc="65" dirty="0">
                <a:solidFill>
                  <a:srgbClr val="083108"/>
                </a:solidFill>
                <a:latin typeface="Arial" panose="020B0604020202020204" pitchFamily="34" charset="0"/>
                <a:cs typeface="Arial" panose="020B0604020202020204" pitchFamily="34" charset="0"/>
              </a:rPr>
              <a:t>  of</a:t>
            </a:r>
            <a:r>
              <a:rPr sz="2700" spc="31" dirty="0">
                <a:solidFill>
                  <a:srgbClr val="083108"/>
                </a:solidFill>
                <a:latin typeface="Arial" panose="020B0604020202020204" pitchFamily="34" charset="0"/>
                <a:cs typeface="Arial" panose="020B0604020202020204" pitchFamily="34" charset="0"/>
              </a:rPr>
              <a:t>  </a:t>
            </a:r>
            <a:r>
              <a:rPr sz="2700" spc="60" dirty="0">
                <a:solidFill>
                  <a:srgbClr val="083108"/>
                </a:solidFill>
                <a:latin typeface="Arial" panose="020B0604020202020204" pitchFamily="34" charset="0"/>
                <a:cs typeface="Arial" panose="020B0604020202020204" pitchFamily="34" charset="0"/>
              </a:rPr>
              <a:t>the</a:t>
            </a:r>
            <a:r>
              <a:rPr sz="2700" spc="40"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system </a:t>
            </a:r>
            <a:r>
              <a:rPr sz="2700" spc="51" dirty="0">
                <a:solidFill>
                  <a:srgbClr val="083108"/>
                </a:solidFill>
                <a:latin typeface="Arial" panose="020B0604020202020204" pitchFamily="34" charset="0"/>
                <a:cs typeface="Arial" panose="020B0604020202020204" pitchFamily="34" charset="0"/>
              </a:rPr>
              <a:t>are</a:t>
            </a:r>
            <a:r>
              <a:rPr sz="2700" spc="6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not</a:t>
            </a:r>
            <a:r>
              <a:rPr sz="2700" spc="65" dirty="0">
                <a:solidFill>
                  <a:srgbClr val="083108"/>
                </a:solidFill>
                <a:latin typeface="Arial" panose="020B0604020202020204" pitchFamily="34" charset="0"/>
                <a:cs typeface="Arial" panose="020B0604020202020204" pitchFamily="34" charset="0"/>
              </a:rPr>
              <a:t> </a:t>
            </a:r>
            <a:r>
              <a:rPr sz="2700" spc="-25" dirty="0">
                <a:solidFill>
                  <a:srgbClr val="083108"/>
                </a:solidFill>
                <a:latin typeface="Arial" panose="020B0604020202020204" pitchFamily="34" charset="0"/>
                <a:cs typeface="Arial" panose="020B0604020202020204" pitchFamily="34" charset="0"/>
              </a:rPr>
              <a:t>met</a:t>
            </a:r>
            <a:endParaRPr sz="2700" dirty="0">
              <a:latin typeface="Arial" panose="020B0604020202020204" pitchFamily="34" charset="0"/>
              <a:cs typeface="Arial" panose="020B0604020202020204" pitchFamily="34" charset="0"/>
            </a:endParaRPr>
          </a:p>
        </p:txBody>
      </p:sp>
      <p:sp>
        <p:nvSpPr>
          <p:cNvPr id="6" name="object 6"/>
          <p:cNvSpPr txBox="1"/>
          <p:nvPr/>
        </p:nvSpPr>
        <p:spPr>
          <a:xfrm>
            <a:off x="7281983" y="5724569"/>
            <a:ext cx="121920" cy="182101"/>
          </a:xfrm>
          <a:prstGeom prst="rect">
            <a:avLst/>
          </a:prstGeom>
        </p:spPr>
        <p:txBody>
          <a:bodyPr vert="horz" wrap="square" lIns="0" tIns="12700" rIns="0" bIns="0" rtlCol="0">
            <a:spAutoFit/>
          </a:bodyPr>
          <a:lstStyle/>
          <a:p>
            <a:pPr marL="12700">
              <a:spcBef>
                <a:spcPts val="100"/>
              </a:spcBef>
            </a:pPr>
            <a:r>
              <a:rPr sz="1100" spc="-25" dirty="0">
                <a:solidFill>
                  <a:srgbClr val="0A0A0A"/>
                </a:solidFill>
                <a:latin typeface="Times New Roman"/>
                <a:cs typeface="Times New Roman"/>
              </a:rPr>
              <a:t>))</a:t>
            </a:r>
            <a:endParaRPr sz="11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2313-6113-BE17-94EB-4F0EA23AC52E}"/>
              </a:ext>
            </a:extLst>
          </p:cNvPr>
          <p:cNvSpPr>
            <a:spLocks noGrp="1"/>
          </p:cNvSpPr>
          <p:nvPr>
            <p:ph type="title"/>
          </p:nvPr>
        </p:nvSpPr>
        <p:spPr>
          <a:xfrm>
            <a:off x="628650" y="365129"/>
            <a:ext cx="7886700" cy="930272"/>
          </a:xfrm>
        </p:spPr>
        <p:txBody>
          <a:bodyPr>
            <a:normAutofit fontScale="90000"/>
          </a:bodyPr>
          <a:lstStyle/>
          <a:p>
            <a:r>
              <a:rPr lang="en-US" sz="4500" b="1" dirty="0">
                <a:solidFill>
                  <a:srgbClr val="002060"/>
                </a:solidFill>
              </a:rPr>
              <a:t>Schedulability analysis</a:t>
            </a:r>
            <a:br>
              <a:rPr lang="en-US" sz="36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7CBBB3F9-B646-F12C-6751-43EAEB3110B1}"/>
              </a:ext>
            </a:extLst>
          </p:cNvPr>
          <p:cNvSpPr>
            <a:spLocks noGrp="1"/>
          </p:cNvSpPr>
          <p:nvPr>
            <p:ph idx="1"/>
          </p:nvPr>
        </p:nvSpPr>
        <p:spPr>
          <a:xfrm>
            <a:off x="228600" y="1066800"/>
            <a:ext cx="8763000" cy="5638800"/>
          </a:xfrm>
        </p:spPr>
        <p:txBody>
          <a:bodyPr/>
          <a:lstStyle/>
          <a:p>
            <a:pPr marL="0" marR="0" indent="0">
              <a:buNone/>
            </a:pPr>
            <a:r>
              <a:rPr lang="en-US" sz="1800" dirty="0">
                <a:effectLst/>
                <a:latin typeface="Times New Roman" panose="02020603050405020304" pitchFamily="18" charset="0"/>
                <a:ea typeface="Times New Roman" panose="02020603050405020304" pitchFamily="18" charset="0"/>
              </a:rPr>
              <a:t>The processor utilization factor is closely related to </a:t>
            </a:r>
            <a:r>
              <a:rPr lang="en-US" sz="1800" i="1" dirty="0">
                <a:effectLst/>
                <a:latin typeface="Times New Roman" panose="02020603050405020304" pitchFamily="18" charset="0"/>
                <a:ea typeface="Times New Roman" panose="02020603050405020304" pitchFamily="18" charset="0"/>
              </a:rPr>
              <a:t>Schedulability analysis</a:t>
            </a:r>
            <a:r>
              <a:rPr lang="en-US" sz="1800" dirty="0">
                <a:effectLst/>
                <a:latin typeface="Times New Roman" panose="02020603050405020304" pitchFamily="18" charset="0"/>
                <a:ea typeface="Times New Roman" panose="02020603050405020304" pitchFamily="18" charset="0"/>
              </a:rPr>
              <a:t>, which is the process of determining whether a set of tasks can be scheduled to meet their deadlines under a given scheduling algorithm. Here's how the utilization factor plays a role in Schedulability analysis for some common real-time scheduling algorithms:</a:t>
            </a:r>
          </a:p>
          <a:p>
            <a:pPr marL="0" marR="0">
              <a:lnSpc>
                <a:spcPct val="107000"/>
              </a:lnSpc>
              <a:spcBef>
                <a:spcPts val="200"/>
              </a:spcBef>
              <a:spcAft>
                <a:spcPts val="0"/>
              </a:spcAft>
            </a:pPr>
            <a:r>
              <a:rPr lang="en-US" sz="1800" b="1" i="1" kern="100" dirty="0">
                <a:solidFill>
                  <a:srgbClr val="007FAD"/>
                </a:solidFill>
                <a:effectLst/>
                <a:latin typeface="Tahoma" panose="020B0604030504040204" pitchFamily="34" charset="0"/>
                <a:ea typeface="SimHei" panose="02010609060101010101" pitchFamily="49" charset="-122"/>
                <a:cs typeface="Times New Roman" panose="02020603050405020304" pitchFamily="18" charset="0"/>
              </a:rPr>
              <a:t>Utilization Bound for RMS</a:t>
            </a:r>
          </a:p>
          <a:p>
            <a:pPr marL="0" marR="0"/>
            <a:r>
              <a:rPr lang="en-US" sz="1800" dirty="0">
                <a:effectLst/>
                <a:latin typeface="Times New Roman" panose="02020603050405020304" pitchFamily="18" charset="0"/>
                <a:ea typeface="Times New Roman" panose="02020603050405020304" pitchFamily="18" charset="0"/>
              </a:rPr>
              <a:t>For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n</a:t>
            </a:r>
            <a:r>
              <a:rPr lang="en-US" sz="1800" dirty="0">
                <a:effectLst/>
                <a:latin typeface="Times New Roman" panose="02020603050405020304" pitchFamily="18" charset="0"/>
                <a:ea typeface="Times New Roman" panose="02020603050405020304" pitchFamily="18" charset="0"/>
              </a:rPr>
              <a:t> periodic tasks, RMS guarantees that all deadlines will be met if the total utilization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U</a:t>
            </a:r>
            <a:r>
              <a:rPr lang="en-US" sz="1800" dirty="0">
                <a:effectLst/>
                <a:latin typeface="Times New Roman" panose="02020603050405020304" pitchFamily="18" charset="0"/>
                <a:ea typeface="Times New Roman" panose="02020603050405020304" pitchFamily="18" charset="0"/>
              </a:rPr>
              <a:t> satisfies:</a:t>
            </a:r>
          </a:p>
          <a:p>
            <a:endParaRPr lang="en-US" dirty="0"/>
          </a:p>
          <a:p>
            <a:endParaRPr lang="en-US" dirty="0"/>
          </a:p>
          <a:p>
            <a:pPr marL="0" marR="0">
              <a:lnSpc>
                <a:spcPct val="107000"/>
              </a:lnSpc>
              <a:spcBef>
                <a:spcPts val="200"/>
              </a:spcBef>
              <a:spcAft>
                <a:spcPts val="0"/>
              </a:spcAft>
            </a:pPr>
            <a:r>
              <a:rPr lang="en-US" sz="1800" b="1" i="1" kern="100" dirty="0">
                <a:solidFill>
                  <a:srgbClr val="007FAD"/>
                </a:solidFill>
                <a:effectLst/>
                <a:latin typeface="Tahoma" panose="020B0604030504040204" pitchFamily="34" charset="0"/>
                <a:ea typeface="SimHei" panose="02010609060101010101" pitchFamily="49" charset="-122"/>
                <a:cs typeface="Times New Roman" panose="02020603050405020304" pitchFamily="18" charset="0"/>
              </a:rPr>
              <a:t>Utilization Bound for EDF</a:t>
            </a:r>
          </a:p>
          <a:p>
            <a:pPr marL="0" marR="0"/>
            <a:r>
              <a:rPr lang="en-US" sz="1800" dirty="0">
                <a:effectLst/>
                <a:latin typeface="Times New Roman" panose="02020603050405020304" pitchFamily="18" charset="0"/>
                <a:ea typeface="Times New Roman" panose="02020603050405020304" pitchFamily="18" charset="0"/>
              </a:rPr>
              <a:t>EDF has a simpler utilization-based Schedulability test. A set of periodic tasks is schedulable under EDF if the total utilization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U</a:t>
            </a:r>
            <a:r>
              <a:rPr lang="en-US" sz="1800" dirty="0">
                <a:effectLst/>
                <a:latin typeface="Times New Roman" panose="02020603050405020304" pitchFamily="18" charset="0"/>
                <a:ea typeface="Times New Roman" panose="02020603050405020304" pitchFamily="18" charset="0"/>
              </a:rPr>
              <a:t> satisfies:</a:t>
            </a:r>
          </a:p>
          <a:p>
            <a:endParaRPr lang="en-US" dirty="0"/>
          </a:p>
          <a:p>
            <a:pPr marL="0" marR="0"/>
            <a:r>
              <a:rPr lang="en-US" sz="1800" dirty="0">
                <a:effectLst/>
                <a:latin typeface="Times New Roman" panose="02020603050405020304" pitchFamily="18" charset="0"/>
                <a:ea typeface="Times New Roman" panose="02020603050405020304" pitchFamily="18" charset="0"/>
              </a:rPr>
              <a:t>The processor utilization factor is a crucial metric in Schedulability analysis: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ahoma" panose="020B0604030504040204" pitchFamily="34" charset="0"/>
                <a:ea typeface="Tahoma" panose="020B0604030504040204" pitchFamily="34" charset="0"/>
                <a:cs typeface="Times New Roman" panose="02020603050405020304" pitchFamily="18" charset="0"/>
              </a:rPr>
              <a:t>RMS</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The task set is schedulable if the total utilization is within the Liu and </a:t>
            </a:r>
            <a:r>
              <a:rPr lang="en-US" sz="1800" kern="100" dirty="0" err="1">
                <a:effectLst/>
                <a:latin typeface="Tahoma" panose="020B0604030504040204" pitchFamily="34" charset="0"/>
                <a:ea typeface="Tahoma" panose="020B0604030504040204" pitchFamily="34" charset="0"/>
                <a:cs typeface="Times New Roman" panose="02020603050405020304" pitchFamily="18" charset="0"/>
              </a:rPr>
              <a:t>Layland</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bound, which depends on the number of tasks.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ahoma" panose="020B0604030504040204" pitchFamily="34" charset="0"/>
                <a:ea typeface="Tahoma" panose="020B0604030504040204" pitchFamily="34" charset="0"/>
                <a:cs typeface="Times New Roman" panose="02020603050405020304" pitchFamily="18" charset="0"/>
              </a:rPr>
              <a:t>EDF</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The task set is schedulable if the total utilization is less than or equal to 1.</a:t>
            </a:r>
          </a:p>
          <a:p>
            <a:endParaRPr lang="en-US" dirty="0"/>
          </a:p>
        </p:txBody>
      </p:sp>
      <p:pic>
        <p:nvPicPr>
          <p:cNvPr id="5" name="Picture 4">
            <a:extLst>
              <a:ext uri="{FF2B5EF4-FFF2-40B4-BE49-F238E27FC236}">
                <a16:creationId xmlns:a16="http://schemas.microsoft.com/office/drawing/2014/main" id="{6562CC88-5AA7-9D56-F1D1-32351BEB681B}"/>
              </a:ext>
            </a:extLst>
          </p:cNvPr>
          <p:cNvPicPr>
            <a:picLocks noChangeAspect="1"/>
          </p:cNvPicPr>
          <p:nvPr/>
        </p:nvPicPr>
        <p:blipFill>
          <a:blip r:embed="rId3"/>
          <a:stretch>
            <a:fillRect/>
          </a:stretch>
        </p:blipFill>
        <p:spPr>
          <a:xfrm>
            <a:off x="934085" y="3048000"/>
            <a:ext cx="1654810" cy="574040"/>
          </a:xfrm>
          <a:prstGeom prst="rect">
            <a:avLst/>
          </a:prstGeom>
        </p:spPr>
      </p:pic>
      <p:pic>
        <p:nvPicPr>
          <p:cNvPr id="6" name="Picture 5">
            <a:extLst>
              <a:ext uri="{FF2B5EF4-FFF2-40B4-BE49-F238E27FC236}">
                <a16:creationId xmlns:a16="http://schemas.microsoft.com/office/drawing/2014/main" id="{A9B8F594-8FCD-D957-1CF9-260567D56B19}"/>
              </a:ext>
            </a:extLst>
          </p:cNvPr>
          <p:cNvPicPr>
            <a:picLocks noChangeAspect="1"/>
          </p:cNvPicPr>
          <p:nvPr/>
        </p:nvPicPr>
        <p:blipFill>
          <a:blip r:embed="rId4"/>
          <a:stretch>
            <a:fillRect/>
          </a:stretch>
        </p:blipFill>
        <p:spPr>
          <a:xfrm>
            <a:off x="685800" y="4801234"/>
            <a:ext cx="655320" cy="362585"/>
          </a:xfrm>
          <a:prstGeom prst="rect">
            <a:avLst/>
          </a:prstGeom>
        </p:spPr>
      </p:pic>
    </p:spTree>
    <p:extLst>
      <p:ext uri="{BB962C8B-B14F-4D97-AF65-F5344CB8AC3E}">
        <p14:creationId xmlns:p14="http://schemas.microsoft.com/office/powerpoint/2010/main" val="18642449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E08D-08C2-54F6-A588-ED432C48B672}"/>
              </a:ext>
            </a:extLst>
          </p:cNvPr>
          <p:cNvSpPr>
            <a:spLocks noGrp="1"/>
          </p:cNvSpPr>
          <p:nvPr>
            <p:ph type="title"/>
          </p:nvPr>
        </p:nvSpPr>
        <p:spPr>
          <a:xfrm>
            <a:off x="628650" y="365129"/>
            <a:ext cx="7886700" cy="777872"/>
          </a:xfrm>
        </p:spPr>
        <p:txBody>
          <a:bodyPr>
            <a:normAutofit/>
          </a:bodyPr>
          <a:lstStyle/>
          <a:p>
            <a:r>
              <a:rPr lang="en-US" sz="4500" b="1" spc="-195" dirty="0">
                <a:solidFill>
                  <a:srgbClr val="002060"/>
                </a:solidFill>
              </a:rPr>
              <a:t>Worst Case Execution Time</a:t>
            </a:r>
          </a:p>
        </p:txBody>
      </p:sp>
      <p:sp>
        <p:nvSpPr>
          <p:cNvPr id="3" name="Content Placeholder 2">
            <a:extLst>
              <a:ext uri="{FF2B5EF4-FFF2-40B4-BE49-F238E27FC236}">
                <a16:creationId xmlns:a16="http://schemas.microsoft.com/office/drawing/2014/main" id="{E72F8310-F096-A354-54DF-CDA319E08368}"/>
              </a:ext>
            </a:extLst>
          </p:cNvPr>
          <p:cNvSpPr>
            <a:spLocks noGrp="1"/>
          </p:cNvSpPr>
          <p:nvPr>
            <p:ph idx="1"/>
          </p:nvPr>
        </p:nvSpPr>
        <p:spPr>
          <a:xfrm>
            <a:off x="76200" y="1066800"/>
            <a:ext cx="9067800" cy="5791200"/>
          </a:xfrm>
        </p:spPr>
        <p:txBody>
          <a:bodyPr>
            <a:normAutofit fontScale="62500" lnSpcReduction="20000"/>
          </a:bodyPr>
          <a:lstStyle/>
          <a:p>
            <a:pPr algn="l"/>
            <a:endParaRPr lang="en-US" sz="2900" b="0" i="0" u="none" strike="noStrike" baseline="0" dirty="0">
              <a:solidFill>
                <a:srgbClr val="000000"/>
              </a:solidFill>
              <a:latin typeface="Arial" panose="020B0604020202020204" pitchFamily="34" charset="0"/>
              <a:cs typeface="Arial" panose="020B0604020202020204" pitchFamily="34" charset="0"/>
            </a:endParaRPr>
          </a:p>
          <a:p>
            <a:pPr algn="l"/>
            <a:r>
              <a:rPr lang="en-US" sz="3300" b="0" i="0" dirty="0">
                <a:solidFill>
                  <a:srgbClr val="202122"/>
                </a:solidFill>
                <a:effectLst/>
                <a:latin typeface="Arial" panose="020B0604020202020204" pitchFamily="34" charset="0"/>
                <a:cs typeface="Arial" panose="020B0604020202020204" pitchFamily="34" charset="0"/>
              </a:rPr>
              <a:t>The </a:t>
            </a:r>
            <a:r>
              <a:rPr lang="en-US" sz="3300" b="1" i="0" dirty="0">
                <a:solidFill>
                  <a:srgbClr val="202122"/>
                </a:solidFill>
                <a:effectLst/>
                <a:latin typeface="Arial" panose="020B0604020202020204" pitchFamily="34" charset="0"/>
                <a:cs typeface="Arial" panose="020B0604020202020204" pitchFamily="34" charset="0"/>
              </a:rPr>
              <a:t>worst-case execution time</a:t>
            </a:r>
            <a:r>
              <a:rPr lang="en-US" sz="3300" b="0" i="0" dirty="0">
                <a:solidFill>
                  <a:srgbClr val="202122"/>
                </a:solidFill>
                <a:effectLst/>
                <a:latin typeface="Arial" panose="020B0604020202020204" pitchFamily="34" charset="0"/>
                <a:cs typeface="Arial" panose="020B0604020202020204" pitchFamily="34" charset="0"/>
              </a:rPr>
              <a:t> (</a:t>
            </a:r>
            <a:r>
              <a:rPr lang="en-US" sz="3300" b="1" i="0" dirty="0">
                <a:solidFill>
                  <a:srgbClr val="202122"/>
                </a:solidFill>
                <a:effectLst/>
                <a:latin typeface="Arial" panose="020B0604020202020204" pitchFamily="34" charset="0"/>
                <a:cs typeface="Arial" panose="020B0604020202020204" pitchFamily="34" charset="0"/>
              </a:rPr>
              <a:t>WCET</a:t>
            </a:r>
            <a:r>
              <a:rPr lang="en-US" sz="3300" b="0" i="0" dirty="0">
                <a:solidFill>
                  <a:srgbClr val="202122"/>
                </a:solidFill>
                <a:effectLst/>
                <a:latin typeface="Arial" panose="020B0604020202020204" pitchFamily="34" charset="0"/>
                <a:cs typeface="Arial" panose="020B0604020202020204" pitchFamily="34" charset="0"/>
              </a:rPr>
              <a:t>) of a </a:t>
            </a:r>
            <a:r>
              <a:rPr lang="en-US" sz="3300" b="0" i="0" u="none" strike="noStrike" dirty="0">
                <a:solidFill>
                  <a:srgbClr val="202122"/>
                </a:solidFill>
                <a:effectLst/>
                <a:latin typeface="Arial" panose="020B0604020202020204" pitchFamily="34" charset="0"/>
                <a:cs typeface="Arial" panose="020B0604020202020204" pitchFamily="34" charset="0"/>
              </a:rPr>
              <a:t>computational</a:t>
            </a:r>
            <a:r>
              <a:rPr lang="en-US" sz="3300" b="0" i="0" dirty="0">
                <a:solidFill>
                  <a:srgbClr val="202122"/>
                </a:solidFill>
                <a:effectLst/>
                <a:latin typeface="Arial" panose="020B0604020202020204" pitchFamily="34" charset="0"/>
                <a:cs typeface="Arial" panose="020B0604020202020204" pitchFamily="34" charset="0"/>
              </a:rPr>
              <a:t> task is the maximum length of time the task could take to execute on a specific </a:t>
            </a:r>
            <a:r>
              <a:rPr lang="en-US" sz="3300" b="0" i="0" u="none" strike="noStrike" dirty="0">
                <a:solidFill>
                  <a:srgbClr val="202122"/>
                </a:solidFill>
                <a:effectLst/>
                <a:latin typeface="Arial" panose="020B0604020202020204" pitchFamily="34" charset="0"/>
                <a:cs typeface="Arial" panose="020B0604020202020204" pitchFamily="34" charset="0"/>
              </a:rPr>
              <a:t>hardware</a:t>
            </a:r>
            <a:r>
              <a:rPr lang="en-US" sz="3300" b="0" i="0" dirty="0">
                <a:solidFill>
                  <a:srgbClr val="202122"/>
                </a:solidFill>
                <a:effectLst/>
                <a:latin typeface="Arial" panose="020B0604020202020204" pitchFamily="34" charset="0"/>
                <a:cs typeface="Arial" panose="020B0604020202020204" pitchFamily="34" charset="0"/>
              </a:rPr>
              <a:t> platform.</a:t>
            </a:r>
          </a:p>
          <a:p>
            <a:pPr marL="0" indent="0" algn="l">
              <a:buNone/>
            </a:pPr>
            <a:endParaRPr lang="en-US" sz="3300" b="1" i="0" dirty="0">
              <a:effectLst/>
              <a:latin typeface="Arial" panose="020B0604020202020204" pitchFamily="34" charset="0"/>
              <a:cs typeface="Arial" panose="020B0604020202020204" pitchFamily="34" charset="0"/>
            </a:endParaRPr>
          </a:p>
          <a:p>
            <a:pPr marL="0" indent="0" algn="l">
              <a:buNone/>
            </a:pPr>
            <a:r>
              <a:rPr lang="en-US" sz="3300" b="1" i="0" dirty="0">
                <a:effectLst/>
                <a:latin typeface="Arial" panose="020B0604020202020204" pitchFamily="34" charset="0"/>
                <a:cs typeface="Arial" panose="020B0604020202020204" pitchFamily="34" charset="0"/>
              </a:rPr>
              <a:t>What it is used for</a:t>
            </a:r>
          </a:p>
          <a:p>
            <a:pPr algn="l"/>
            <a:r>
              <a:rPr lang="en-US" sz="3300" b="0" i="0" dirty="0">
                <a:solidFill>
                  <a:srgbClr val="202122"/>
                </a:solidFill>
                <a:effectLst/>
                <a:latin typeface="Arial" panose="020B0604020202020204" pitchFamily="34" charset="0"/>
                <a:cs typeface="Arial" panose="020B0604020202020204" pitchFamily="34" charset="0"/>
              </a:rPr>
              <a:t>Worst case execution time is typically used in reliable </a:t>
            </a:r>
            <a:r>
              <a:rPr lang="en-US" sz="3300" b="0" i="0" u="none" strike="noStrike" dirty="0">
                <a:solidFill>
                  <a:srgbClr val="202122"/>
                </a:solidFill>
                <a:effectLst/>
                <a:latin typeface="Arial" panose="020B0604020202020204" pitchFamily="34" charset="0"/>
                <a:cs typeface="Arial" panose="020B0604020202020204" pitchFamily="34" charset="0"/>
              </a:rPr>
              <a:t>real-time systems</a:t>
            </a:r>
            <a:r>
              <a:rPr lang="en-US" sz="3300" b="0" i="0" dirty="0">
                <a:solidFill>
                  <a:srgbClr val="202122"/>
                </a:solidFill>
                <a:effectLst/>
                <a:latin typeface="Arial" panose="020B0604020202020204" pitchFamily="34" charset="0"/>
                <a:cs typeface="Arial" panose="020B0604020202020204" pitchFamily="34" charset="0"/>
              </a:rPr>
              <a:t>, where understanding the worst-case timing behavior of software is important for reliability or correct functional behavior.</a:t>
            </a:r>
          </a:p>
          <a:p>
            <a:pPr algn="l"/>
            <a:r>
              <a:rPr lang="en-US" sz="3300" b="0" i="0" dirty="0">
                <a:solidFill>
                  <a:srgbClr val="202122"/>
                </a:solidFill>
                <a:effectLst/>
                <a:latin typeface="Arial" panose="020B0604020202020204" pitchFamily="34" charset="0"/>
                <a:cs typeface="Arial" panose="020B0604020202020204" pitchFamily="34" charset="0"/>
              </a:rPr>
              <a:t>As an example, a computer system that controls the behavior of an engine in a vehicle might need to respond to inputs within a specific amount of time. One component that makes up the response time is the time spent executing the software – hence if the software worst case execution time can be determined, then the designer of the system can use this with other techniques such as </a:t>
            </a:r>
            <a:r>
              <a:rPr lang="en-US" sz="3300" b="0" i="0" u="none" strike="noStrike" dirty="0">
                <a:solidFill>
                  <a:srgbClr val="202122"/>
                </a:solidFill>
                <a:effectLst/>
                <a:latin typeface="Arial" panose="020B0604020202020204" pitchFamily="34" charset="0"/>
                <a:cs typeface="Arial" panose="020B0604020202020204" pitchFamily="34" charset="0"/>
              </a:rPr>
              <a:t>Schedulability analysis</a:t>
            </a:r>
            <a:r>
              <a:rPr lang="en-US" sz="3300" b="0" i="0" dirty="0">
                <a:solidFill>
                  <a:srgbClr val="202122"/>
                </a:solidFill>
                <a:effectLst/>
                <a:latin typeface="Arial" panose="020B0604020202020204" pitchFamily="34" charset="0"/>
                <a:cs typeface="Arial" panose="020B0604020202020204" pitchFamily="34" charset="0"/>
              </a:rPr>
              <a:t> to ensure that the system responds fast enough.</a:t>
            </a:r>
          </a:p>
          <a:p>
            <a:pPr algn="l"/>
            <a:r>
              <a:rPr lang="en-US" sz="3300" b="0" i="0" dirty="0">
                <a:solidFill>
                  <a:srgbClr val="202122"/>
                </a:solidFill>
                <a:effectLst/>
                <a:latin typeface="Arial" panose="020B0604020202020204" pitchFamily="34" charset="0"/>
                <a:cs typeface="Arial" panose="020B0604020202020204" pitchFamily="34" charset="0"/>
              </a:rPr>
              <a:t>While WCET is potentially applicable to many real-time systems, in practice an assurance of WCET is mainly used by real-time systems that are related to high reliability or safety. For example, in airborne software some attention to software is required by </a:t>
            </a:r>
            <a:r>
              <a:rPr lang="en-US" sz="3300" b="0" i="0" u="none" strike="noStrike" dirty="0">
                <a:solidFill>
                  <a:srgbClr val="202122"/>
                </a:solidFill>
                <a:effectLst/>
                <a:latin typeface="Arial" panose="020B0604020202020204" pitchFamily="34" charset="0"/>
                <a:cs typeface="Arial" panose="020B0604020202020204" pitchFamily="34" charset="0"/>
                <a:hlinkClick r:id="rId2" tooltip="DO178C"/>
              </a:rPr>
              <a:t>DO178C</a:t>
            </a:r>
            <a:r>
              <a:rPr lang="en-US" sz="3300" b="0" i="0" dirty="0">
                <a:solidFill>
                  <a:srgbClr val="202122"/>
                </a:solidFill>
                <a:effectLst/>
                <a:latin typeface="Arial" panose="020B0604020202020204" pitchFamily="34" charset="0"/>
                <a:cs typeface="Arial" panose="020B0604020202020204" pitchFamily="34" charset="0"/>
              </a:rPr>
              <a:t> section 6.3.4. The increasing use of software in automotive systems is also driving the need to use WCET analysis of software as defined in ISO26262.</a:t>
            </a:r>
          </a:p>
          <a:p>
            <a:endParaRPr lang="en-US" dirty="0"/>
          </a:p>
        </p:txBody>
      </p:sp>
    </p:spTree>
    <p:extLst>
      <p:ext uri="{BB962C8B-B14F-4D97-AF65-F5344CB8AC3E}">
        <p14:creationId xmlns:p14="http://schemas.microsoft.com/office/powerpoint/2010/main" val="26644355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EC0-3FA2-397F-416E-88179E07C87B}"/>
              </a:ext>
            </a:extLst>
          </p:cNvPr>
          <p:cNvSpPr>
            <a:spLocks noGrp="1"/>
          </p:cNvSpPr>
          <p:nvPr>
            <p:ph type="title"/>
          </p:nvPr>
        </p:nvSpPr>
        <p:spPr/>
        <p:txBody>
          <a:bodyPr>
            <a:normAutofit/>
          </a:bodyPr>
          <a:lstStyle/>
          <a:p>
            <a:r>
              <a:rPr lang="en-US" sz="4500" b="1" dirty="0">
                <a:solidFill>
                  <a:srgbClr val="002060"/>
                </a:solidFill>
              </a:rPr>
              <a:t>Static and Dynamic Scheduling</a:t>
            </a:r>
          </a:p>
        </p:txBody>
      </p:sp>
      <p:sp>
        <p:nvSpPr>
          <p:cNvPr id="3" name="Content Placeholder 2">
            <a:extLst>
              <a:ext uri="{FF2B5EF4-FFF2-40B4-BE49-F238E27FC236}">
                <a16:creationId xmlns:a16="http://schemas.microsoft.com/office/drawing/2014/main" id="{C8D4AA23-4E0C-AD46-0E94-4E88F9312F8C}"/>
              </a:ext>
            </a:extLst>
          </p:cNvPr>
          <p:cNvSpPr>
            <a:spLocks noGrp="1"/>
          </p:cNvSpPr>
          <p:nvPr>
            <p:ph idx="1"/>
          </p:nvPr>
        </p:nvSpPr>
        <p:spPr/>
        <p:txBody>
          <a:bodyPr>
            <a:normAutofit/>
          </a:bodyPr>
          <a:lstStyle/>
          <a:p>
            <a:r>
              <a:rPr lang="en-US" sz="2200" b="1" dirty="0">
                <a:latin typeface="Arial" panose="020B0604020202020204" pitchFamily="34" charset="0"/>
                <a:cs typeface="Arial" panose="020B0604020202020204" pitchFamily="34" charset="0"/>
              </a:rPr>
              <a:t>Static Scheduling</a:t>
            </a:r>
          </a:p>
          <a:p>
            <a:pPr marL="0" indent="0">
              <a:buNone/>
            </a:pPr>
            <a:r>
              <a:rPr lang="en-US" sz="2200" kern="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Static scheduling algorithm selects a task to execute with reference to a predetermined schedule, which repeats itself after specific interval of time. For example, if we have three tasks Ta, Tb and Tc then Ta will always execute first, then Tb and after that Tc respectively.</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Dynamic Scheduling</a:t>
            </a:r>
          </a:p>
          <a:p>
            <a:pPr marL="0" indent="0">
              <a:buNone/>
            </a:pPr>
            <a:r>
              <a:rPr lang="en-US" sz="2200" dirty="0">
                <a:latin typeface="Arial" panose="020B0604020202020204" pitchFamily="34" charset="0"/>
                <a:cs typeface="Arial" panose="020B0604020202020204" pitchFamily="34" charset="0"/>
              </a:rPr>
              <a:t>In Dynamic scheduling a task executes with respect to its priority, which is determined in real time according to specific rule and priorities of tasks may change during execution. They are more flexible because they can change the priority of tasks on run time according to the utilization factor of tasks.</a:t>
            </a:r>
          </a:p>
        </p:txBody>
      </p:sp>
    </p:spTree>
    <p:extLst>
      <p:ext uri="{BB962C8B-B14F-4D97-AF65-F5344CB8AC3E}">
        <p14:creationId xmlns:p14="http://schemas.microsoft.com/office/powerpoint/2010/main" val="25098454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77F-DC12-64E1-5557-697C5BF3C77C}"/>
              </a:ext>
            </a:extLst>
          </p:cNvPr>
          <p:cNvSpPr>
            <a:spLocks noGrp="1"/>
          </p:cNvSpPr>
          <p:nvPr>
            <p:ph type="title"/>
          </p:nvPr>
        </p:nvSpPr>
        <p:spPr/>
        <p:txBody>
          <a:bodyPr>
            <a:noAutofit/>
          </a:bodyPr>
          <a:lstStyle/>
          <a:p>
            <a:r>
              <a:rPr lang="en-US" sz="4500" b="1" dirty="0">
                <a:solidFill>
                  <a:srgbClr val="002060"/>
                </a:solidFill>
              </a:rPr>
              <a:t>Fixed/Static Priority and Dynamic Priority</a:t>
            </a:r>
          </a:p>
        </p:txBody>
      </p:sp>
      <p:sp>
        <p:nvSpPr>
          <p:cNvPr id="3" name="Content Placeholder 2">
            <a:extLst>
              <a:ext uri="{FF2B5EF4-FFF2-40B4-BE49-F238E27FC236}">
                <a16:creationId xmlns:a16="http://schemas.microsoft.com/office/drawing/2014/main" id="{002B947E-AFA0-509F-5069-428783B6769A}"/>
              </a:ext>
            </a:extLst>
          </p:cNvPr>
          <p:cNvSpPr>
            <a:spLocks noGrp="1"/>
          </p:cNvSpPr>
          <p:nvPr>
            <p:ph idx="1"/>
          </p:nvPr>
        </p:nvSpPr>
        <p:spPr/>
        <p:txBody>
          <a:bodyPr>
            <a:normAutofit fontScale="92500" lnSpcReduction="10000"/>
          </a:bodyPr>
          <a:lstStyle/>
          <a:p>
            <a:pPr marL="0" indent="0">
              <a:buNone/>
            </a:pPr>
            <a:r>
              <a:rPr lang="en-US" sz="2200" b="1" dirty="0">
                <a:latin typeface="Arial" panose="020B0604020202020204" pitchFamily="34" charset="0"/>
                <a:cs typeface="Arial" panose="020B0604020202020204" pitchFamily="34" charset="0"/>
              </a:rPr>
              <a:t>Fixed/Static Priority</a:t>
            </a:r>
          </a:p>
          <a:p>
            <a:pPr marL="0" indent="0">
              <a:buNone/>
            </a:pPr>
            <a:r>
              <a:rPr lang="en-US" sz="2200" dirty="0">
                <a:latin typeface="Arial" panose="020B0604020202020204" pitchFamily="34" charset="0"/>
                <a:cs typeface="Arial" panose="020B0604020202020204" pitchFamily="34" charset="0"/>
              </a:rPr>
              <a:t>In fixed priority if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a task T1 has higher priority than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task T2 according to some specified scheduling event, then every job of T1 will always execute first then the job of T2 i.e. on next occurrence priority does not change.  More formally, if job J(1,K)  of task T1 has higher priority than J(2,K) of task T2 then  J(1,K+1)  will always have higher priority than  of J(2,K+1) . </a:t>
            </a:r>
          </a:p>
          <a:p>
            <a:pPr marL="0" indent="0">
              <a:buNone/>
            </a:pPr>
            <a:r>
              <a:rPr lang="en-US" sz="2200" dirty="0">
                <a:latin typeface="Arial" panose="020B0604020202020204" pitchFamily="34" charset="0"/>
                <a:cs typeface="Arial" panose="020B0604020202020204" pitchFamily="34" charset="0"/>
              </a:rPr>
              <a:t>One of best example of fixed priority algorithm is rate monotonic scheduling algorithm.</a:t>
            </a:r>
          </a:p>
          <a:p>
            <a:pPr marL="0" indent="0">
              <a:buNone/>
            </a:pPr>
            <a:r>
              <a:rPr lang="en-US" sz="2200" b="1" dirty="0">
                <a:latin typeface="Arial" panose="020B0604020202020204" pitchFamily="34" charset="0"/>
                <a:cs typeface="Arial" panose="020B0604020202020204" pitchFamily="34" charset="0"/>
              </a:rPr>
              <a:t>Dynamic Priority</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In dynamic priority algorithm, different jobs of a task may have different priority on next occurrence, it may be higher, or it may be lower than the other tasks. </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One example of a dynamic priority algorithm is the earliest deadline first algorithm.</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019897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83" y="152400"/>
            <a:ext cx="9389529" cy="675827"/>
          </a:xfrm>
          <a:prstGeom prst="rect">
            <a:avLst/>
          </a:prstGeom>
        </p:spPr>
        <p:txBody>
          <a:bodyPr vert="horz" wrap="square" lIns="0" tIns="13971" rIns="0" bIns="0" rtlCol="0" anchor="ctr">
            <a:spAutoFit/>
          </a:bodyPr>
          <a:lstStyle/>
          <a:p>
            <a:pPr marL="12700">
              <a:lnSpc>
                <a:spcPct val="100000"/>
              </a:lnSpc>
              <a:spcBef>
                <a:spcPts val="111"/>
              </a:spcBef>
            </a:pPr>
            <a:r>
              <a:rPr sz="4300" b="1" dirty="0">
                <a:solidFill>
                  <a:srgbClr val="002060"/>
                </a:solidFill>
              </a:rPr>
              <a:t>Types of Real Time Scheduling</a:t>
            </a:r>
            <a:r>
              <a:rPr lang="en-US" sz="4300" b="1" dirty="0">
                <a:solidFill>
                  <a:srgbClr val="002060"/>
                </a:solidFill>
              </a:rPr>
              <a:t> Algorithms</a:t>
            </a:r>
            <a:endParaRPr sz="4300" b="1" dirty="0">
              <a:solidFill>
                <a:srgbClr val="002060"/>
              </a:solidFill>
            </a:endParaRPr>
          </a:p>
        </p:txBody>
      </p:sp>
      <p:sp>
        <p:nvSpPr>
          <p:cNvPr id="3" name="object 3"/>
          <p:cNvSpPr txBox="1"/>
          <p:nvPr/>
        </p:nvSpPr>
        <p:spPr>
          <a:xfrm>
            <a:off x="457200" y="1379406"/>
            <a:ext cx="5756275" cy="1800236"/>
          </a:xfrm>
          <a:prstGeom prst="rect">
            <a:avLst/>
          </a:prstGeom>
        </p:spPr>
        <p:txBody>
          <a:bodyPr vert="horz" wrap="square" lIns="0" tIns="154305" rIns="0" bIns="0" rtlCol="0">
            <a:spAutoFit/>
          </a:bodyPr>
          <a:lstStyle/>
          <a:p>
            <a:pPr marL="330192" indent="-317492">
              <a:spcBef>
                <a:spcPts val="1215"/>
              </a:spcBef>
              <a:buClr>
                <a:srgbClr val="956605"/>
              </a:buClr>
              <a:buChar char="•"/>
              <a:tabLst>
                <a:tab pos="330192" algn="l"/>
              </a:tabLst>
            </a:pPr>
            <a:r>
              <a:rPr sz="2951" spc="71" dirty="0">
                <a:solidFill>
                  <a:srgbClr val="073107"/>
                </a:solidFill>
                <a:latin typeface="Times New Roman"/>
                <a:cs typeface="Times New Roman"/>
              </a:rPr>
              <a:t>Static</a:t>
            </a:r>
            <a:r>
              <a:rPr sz="2951" spc="91" dirty="0">
                <a:solidFill>
                  <a:srgbClr val="073107"/>
                </a:solidFill>
                <a:latin typeface="Times New Roman"/>
                <a:cs typeface="Times New Roman"/>
              </a:rPr>
              <a:t> </a:t>
            </a:r>
            <a:r>
              <a:rPr sz="2951" spc="100" dirty="0">
                <a:solidFill>
                  <a:srgbClr val="073107"/>
                </a:solidFill>
                <a:latin typeface="Times New Roman"/>
                <a:cs typeface="Times New Roman"/>
              </a:rPr>
              <a:t>Table</a:t>
            </a:r>
            <a:r>
              <a:rPr sz="2951" spc="145" dirty="0">
                <a:solidFill>
                  <a:srgbClr val="073107"/>
                </a:solidFill>
                <a:latin typeface="Times New Roman"/>
                <a:cs typeface="Times New Roman"/>
              </a:rPr>
              <a:t> </a:t>
            </a:r>
            <a:r>
              <a:rPr sz="2951" spc="105" dirty="0">
                <a:solidFill>
                  <a:srgbClr val="073107"/>
                </a:solidFill>
                <a:latin typeface="Times New Roman"/>
                <a:cs typeface="Times New Roman"/>
              </a:rPr>
              <a:t>Driven</a:t>
            </a:r>
            <a:r>
              <a:rPr sz="2951" spc="135" dirty="0">
                <a:solidFill>
                  <a:srgbClr val="073107"/>
                </a:solidFill>
                <a:latin typeface="Times New Roman"/>
                <a:cs typeface="Times New Roman"/>
              </a:rPr>
              <a:t> </a:t>
            </a:r>
            <a:r>
              <a:rPr sz="2951" spc="95" dirty="0">
                <a:solidFill>
                  <a:srgbClr val="073107"/>
                </a:solidFill>
                <a:latin typeface="Times New Roman"/>
                <a:cs typeface="Times New Roman"/>
              </a:rPr>
              <a:t>Scheduling</a:t>
            </a:r>
            <a:endParaRPr sz="2951" dirty="0">
              <a:latin typeface="Times New Roman"/>
              <a:cs typeface="Times New Roman"/>
            </a:endParaRPr>
          </a:p>
          <a:p>
            <a:pPr marL="330192" indent="-317492">
              <a:spcBef>
                <a:spcPts val="1115"/>
              </a:spcBef>
              <a:buClr>
                <a:srgbClr val="956605"/>
              </a:buClr>
              <a:buChar char="•"/>
              <a:tabLst>
                <a:tab pos="330192" algn="l"/>
              </a:tabLst>
            </a:pPr>
            <a:r>
              <a:rPr sz="2951" spc="71" dirty="0">
                <a:solidFill>
                  <a:srgbClr val="073107"/>
                </a:solidFill>
                <a:latin typeface="Times New Roman"/>
                <a:cs typeface="Times New Roman"/>
              </a:rPr>
              <a:t>Static</a:t>
            </a:r>
            <a:r>
              <a:rPr sz="2951" spc="80" dirty="0">
                <a:solidFill>
                  <a:srgbClr val="073107"/>
                </a:solidFill>
                <a:latin typeface="Times New Roman"/>
                <a:cs typeface="Times New Roman"/>
              </a:rPr>
              <a:t> Scheduling</a:t>
            </a:r>
            <a:endParaRPr sz="2951" dirty="0">
              <a:latin typeface="Times New Roman"/>
              <a:cs typeface="Times New Roman"/>
            </a:endParaRPr>
          </a:p>
          <a:p>
            <a:pPr marL="328922" indent="-316223">
              <a:spcBef>
                <a:spcPts val="1115"/>
              </a:spcBef>
              <a:buClr>
                <a:srgbClr val="956605"/>
              </a:buClr>
              <a:buChar char="•"/>
              <a:tabLst>
                <a:tab pos="328922" algn="l"/>
              </a:tabLst>
            </a:pPr>
            <a:r>
              <a:rPr sz="2951" spc="-40" dirty="0">
                <a:solidFill>
                  <a:srgbClr val="073107"/>
                </a:solidFill>
                <a:latin typeface="Times New Roman"/>
                <a:cs typeface="Times New Roman"/>
              </a:rPr>
              <a:t>Dyna</a:t>
            </a:r>
            <a:r>
              <a:rPr lang="en-US" sz="2951" spc="-40" dirty="0">
                <a:solidFill>
                  <a:srgbClr val="073107"/>
                </a:solidFill>
                <a:latin typeface="Times New Roman"/>
                <a:cs typeface="Times New Roman"/>
              </a:rPr>
              <a:t>m</a:t>
            </a:r>
            <a:r>
              <a:rPr sz="2951" spc="-40" dirty="0">
                <a:solidFill>
                  <a:srgbClr val="073107"/>
                </a:solidFill>
                <a:latin typeface="Times New Roman"/>
                <a:cs typeface="Times New Roman"/>
              </a:rPr>
              <a:t>ic</a:t>
            </a:r>
            <a:r>
              <a:rPr sz="2951" spc="15" dirty="0">
                <a:solidFill>
                  <a:srgbClr val="073107"/>
                </a:solidFill>
                <a:latin typeface="Times New Roman"/>
                <a:cs typeface="Times New Roman"/>
              </a:rPr>
              <a:t> </a:t>
            </a:r>
            <a:r>
              <a:rPr sz="2951" spc="80" dirty="0">
                <a:solidFill>
                  <a:srgbClr val="073107"/>
                </a:solidFill>
                <a:latin typeface="Times New Roman"/>
                <a:cs typeface="Times New Roman"/>
              </a:rPr>
              <a:t>Scheduling</a:t>
            </a:r>
            <a:endParaRPr sz="2951" dirty="0">
              <a:latin typeface="Times New Roman"/>
              <a:cs typeface="Times New Roman"/>
            </a:endParaRPr>
          </a:p>
        </p:txBody>
      </p:sp>
      <p:pic>
        <p:nvPicPr>
          <p:cNvPr id="4" name="Picture 3">
            <a:extLst>
              <a:ext uri="{FF2B5EF4-FFF2-40B4-BE49-F238E27FC236}">
                <a16:creationId xmlns:a16="http://schemas.microsoft.com/office/drawing/2014/main" id="{79160597-06B1-AFE3-9BAC-868253B1DB37}"/>
              </a:ext>
            </a:extLst>
          </p:cNvPr>
          <p:cNvPicPr>
            <a:picLocks noChangeAspect="1"/>
          </p:cNvPicPr>
          <p:nvPr/>
        </p:nvPicPr>
        <p:blipFill>
          <a:blip r:embed="rId2"/>
          <a:stretch>
            <a:fillRect/>
          </a:stretch>
        </p:blipFill>
        <p:spPr>
          <a:xfrm>
            <a:off x="829058" y="3230372"/>
            <a:ext cx="7888908" cy="3615241"/>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9528-11DD-595D-4501-0E87DE8473F3}"/>
              </a:ext>
            </a:extLst>
          </p:cNvPr>
          <p:cNvSpPr>
            <a:spLocks noGrp="1"/>
          </p:cNvSpPr>
          <p:nvPr>
            <p:ph type="title"/>
          </p:nvPr>
        </p:nvSpPr>
        <p:spPr/>
        <p:txBody>
          <a:bodyPr>
            <a:normAutofit/>
          </a:bodyPr>
          <a:lstStyle/>
          <a:p>
            <a:r>
              <a:rPr lang="en-US" sz="4500" b="1" dirty="0">
                <a:solidFill>
                  <a:srgbClr val="002060"/>
                </a:solidFill>
              </a:rPr>
              <a:t>Rate Monotonic</a:t>
            </a:r>
          </a:p>
        </p:txBody>
      </p:sp>
      <p:sp>
        <p:nvSpPr>
          <p:cNvPr id="3" name="Content Placeholder 2">
            <a:extLst>
              <a:ext uri="{FF2B5EF4-FFF2-40B4-BE49-F238E27FC236}">
                <a16:creationId xmlns:a16="http://schemas.microsoft.com/office/drawing/2014/main" id="{FC22D70E-A30C-FF51-2381-3865E9C69B87}"/>
              </a:ext>
            </a:extLst>
          </p:cNvPr>
          <p:cNvSpPr>
            <a:spLocks noGrp="1"/>
          </p:cNvSpPr>
          <p:nvPr>
            <p:ph idx="1"/>
          </p:nvPr>
        </p:nvSpPr>
        <p:spPr>
          <a:xfrm>
            <a:off x="628650" y="1447800"/>
            <a:ext cx="8286750" cy="5045071"/>
          </a:xfrm>
        </p:spPr>
        <p:txBody>
          <a:bodyPr>
            <a:normAutofit/>
          </a:bodyPr>
          <a:lstStyle/>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Rate-Monotonic (RM) is a well-known real-time scheduling algorithm to schedule tasks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with fixed or periodic deadlines</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RM is a priority-based scheduling algorithm, </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where each task is assigned, a priority based on its period: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shorter periods result in higher priorities.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RM scheduling algorithm operates under the following principles:</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Rate Monotonic scheduling algorithm is a simple rule that assigns priorities to different tasks according to their time period.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That is, a task with the smallest time period will have the highest priority, and a task with the longest time period will have the lowest priority for execution. </a:t>
            </a:r>
          </a:p>
          <a:p>
            <a:pPr marL="0" marR="0">
              <a:lnSpc>
                <a:spcPct val="107000"/>
              </a:lnSpc>
              <a:spcBef>
                <a:spcPts val="0"/>
              </a:spcBef>
              <a:spcAft>
                <a:spcPts val="800"/>
              </a:spcAft>
            </a:pP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As the time period of a task does not change, neither does its priority change over time. Therefore, Rate Monotonic is a fixed priority algorithm.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priorities are decided before the start of execution</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 and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they do not change over time.</a:t>
            </a:r>
            <a:endParaRPr lang="en-US" sz="1800" b="1"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6944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8848" y="3649423"/>
            <a:ext cx="7806691" cy="0"/>
          </a:xfrm>
          <a:custGeom>
            <a:avLst/>
            <a:gdLst/>
            <a:ahLst/>
            <a:cxnLst/>
            <a:rect l="l" t="t" r="r" b="b"/>
            <a:pathLst>
              <a:path w="7806690">
                <a:moveTo>
                  <a:pt x="0" y="0"/>
                </a:moveTo>
                <a:lnTo>
                  <a:pt x="7806269" y="0"/>
                </a:lnTo>
              </a:path>
            </a:pathLst>
          </a:custGeom>
          <a:ln w="13752">
            <a:solidFill>
              <a:srgbClr val="000000"/>
            </a:solidFill>
          </a:ln>
        </p:spPr>
        <p:txBody>
          <a:bodyPr wrap="square" lIns="0" tIns="0" rIns="0" bIns="0" rtlCol="0"/>
          <a:lstStyle/>
          <a:p>
            <a:endParaRPr/>
          </a:p>
        </p:txBody>
      </p:sp>
      <p:graphicFrame>
        <p:nvGraphicFramePr>
          <p:cNvPr id="3" name="object 3"/>
          <p:cNvGraphicFramePr>
            <a:graphicFrameLocks noGrp="1"/>
          </p:cNvGraphicFramePr>
          <p:nvPr>
            <p:extLst>
              <p:ext uri="{D42A27DB-BD31-4B8C-83A1-F6EECF244321}">
                <p14:modId xmlns:p14="http://schemas.microsoft.com/office/powerpoint/2010/main" val="1510490225"/>
              </p:ext>
            </p:extLst>
          </p:nvPr>
        </p:nvGraphicFramePr>
        <p:xfrm>
          <a:off x="668850" y="3817851"/>
          <a:ext cx="7810500" cy="2822580"/>
        </p:xfrm>
        <a:graphic>
          <a:graphicData uri="http://schemas.openxmlformats.org/drawingml/2006/table">
            <a:tbl>
              <a:tblPr firstRow="1" bandRow="1">
                <a:tableStyleId>{2D5ABB26-0587-4C30-8999-92F81FD0307C}</a:tableStyleId>
              </a:tblPr>
              <a:tblGrid>
                <a:gridCol w="1758951">
                  <a:extLst>
                    <a:ext uri="{9D8B030D-6E8A-4147-A177-3AD203B41FA5}">
                      <a16:colId xmlns:a16="http://schemas.microsoft.com/office/drawing/2014/main" val="20000"/>
                    </a:ext>
                  </a:extLst>
                </a:gridCol>
                <a:gridCol w="1990089">
                  <a:extLst>
                    <a:ext uri="{9D8B030D-6E8A-4147-A177-3AD203B41FA5}">
                      <a16:colId xmlns:a16="http://schemas.microsoft.com/office/drawing/2014/main" val="20001"/>
                    </a:ext>
                  </a:extLst>
                </a:gridCol>
                <a:gridCol w="2291715">
                  <a:extLst>
                    <a:ext uri="{9D8B030D-6E8A-4147-A177-3AD203B41FA5}">
                      <a16:colId xmlns:a16="http://schemas.microsoft.com/office/drawing/2014/main" val="20002"/>
                    </a:ext>
                  </a:extLst>
                </a:gridCol>
                <a:gridCol w="1769745">
                  <a:extLst>
                    <a:ext uri="{9D8B030D-6E8A-4147-A177-3AD203B41FA5}">
                      <a16:colId xmlns:a16="http://schemas.microsoft.com/office/drawing/2014/main" val="20003"/>
                    </a:ext>
                  </a:extLst>
                </a:gridCol>
              </a:tblGrid>
              <a:tr h="514351">
                <a:tc>
                  <a:txBody>
                    <a:bodyPr/>
                    <a:lstStyle/>
                    <a:p>
                      <a:pPr marL="109855">
                        <a:lnSpc>
                          <a:spcPts val="3279"/>
                        </a:lnSpc>
                      </a:pPr>
                      <a:r>
                        <a:rPr sz="3100" b="1" spc="70" dirty="0">
                          <a:solidFill>
                            <a:srgbClr val="010103"/>
                          </a:solidFill>
                          <a:latin typeface="Times New Roman"/>
                          <a:cs typeface="Times New Roman"/>
                        </a:rPr>
                        <a:t>Task</a:t>
                      </a:r>
                      <a:r>
                        <a:rPr lang="en-US" sz="3100" b="1" spc="70" dirty="0">
                          <a:solidFill>
                            <a:srgbClr val="010103"/>
                          </a:solidFill>
                          <a:latin typeface="Times New Roman"/>
                          <a:cs typeface="Times New Roman"/>
                        </a:rPr>
                        <a:t>s(m)</a:t>
                      </a:r>
                      <a:endParaRPr sz="3100" dirty="0">
                        <a:latin typeface="Times New Roman"/>
                        <a:cs typeface="Times New Roman"/>
                      </a:endParaRPr>
                    </a:p>
                  </a:txBody>
                  <a:tcPr marL="0" marR="0" marT="0" marB="0">
                    <a:lnB w="9525">
                      <a:solidFill>
                        <a:srgbClr val="000000"/>
                      </a:solidFill>
                      <a:prstDash val="solid"/>
                    </a:lnB>
                  </a:tcPr>
                </a:tc>
                <a:tc>
                  <a:txBody>
                    <a:bodyPr/>
                    <a:lstStyle/>
                    <a:p>
                      <a:pPr marL="636270">
                        <a:lnSpc>
                          <a:spcPts val="3279"/>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9525">
                      <a:solidFill>
                        <a:srgbClr val="000000"/>
                      </a:solidFill>
                      <a:prstDash val="solid"/>
                    </a:lnB>
                  </a:tcPr>
                </a:tc>
                <a:tc>
                  <a:txBody>
                    <a:bodyPr/>
                    <a:lstStyle/>
                    <a:p>
                      <a:pPr marR="21590" algn="ctr">
                        <a:lnSpc>
                          <a:spcPts val="3279"/>
                        </a:lnSpc>
                      </a:pPr>
                      <a:r>
                        <a:rPr lang="en-US" sz="3100" b="1" spc="25" dirty="0">
                          <a:solidFill>
                            <a:srgbClr val="010103"/>
                          </a:solidFill>
                          <a:latin typeface="Times New Roman"/>
                          <a:cs typeface="Times New Roman"/>
                        </a:rPr>
                        <a:t>C</a:t>
                      </a:r>
                      <a:r>
                        <a:rPr sz="3100" b="1" spc="25" dirty="0">
                          <a:solidFill>
                            <a:srgbClr val="010103"/>
                          </a:solidFill>
                          <a:latin typeface="Times New Roman"/>
                          <a:cs typeface="Times New Roman"/>
                        </a:rPr>
                        <a:t>i</a:t>
                      </a:r>
                      <a:endParaRPr sz="3100" dirty="0">
                        <a:latin typeface="Times New Roman"/>
                        <a:cs typeface="Times New Roman"/>
                      </a:endParaRPr>
                    </a:p>
                  </a:txBody>
                  <a:tcPr marL="0" marR="0" marT="0" marB="0">
                    <a:lnB w="9525">
                      <a:solidFill>
                        <a:srgbClr val="000000"/>
                      </a:solidFill>
                      <a:prstDash val="solid"/>
                    </a:lnB>
                  </a:tcPr>
                </a:tc>
                <a:tc>
                  <a:txBody>
                    <a:bodyPr/>
                    <a:lstStyle/>
                    <a:p>
                      <a:pPr marR="417830" algn="r">
                        <a:lnSpc>
                          <a:spcPts val="3279"/>
                        </a:lnSpc>
                      </a:pPr>
                      <a:r>
                        <a:rPr sz="3100" b="1" spc="60" dirty="0">
                          <a:solidFill>
                            <a:srgbClr val="010103"/>
                          </a:solidFill>
                          <a:latin typeface="Times New Roman"/>
                          <a:cs typeface="Times New Roman"/>
                        </a:rPr>
                        <a:t>Di</a:t>
                      </a:r>
                      <a:endParaRPr sz="3100">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105411">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8585">
                        <a:lnSpc>
                          <a:spcPct val="100000"/>
                        </a:lnSpc>
                        <a:spcBef>
                          <a:spcPts val="840"/>
                        </a:spcBef>
                      </a:pPr>
                      <a:r>
                        <a:rPr sz="3200" b="1" spc="60" dirty="0">
                          <a:solidFill>
                            <a:srgbClr val="010103"/>
                          </a:solidFill>
                          <a:latin typeface="Times New Roman"/>
                          <a:cs typeface="Times New Roman"/>
                        </a:rPr>
                        <a:t>Tl</a:t>
                      </a:r>
                      <a:endParaRPr sz="3200">
                        <a:latin typeface="Times New Roman"/>
                        <a:cs typeface="Times New Roman"/>
                      </a:endParaRPr>
                    </a:p>
                  </a:txBody>
                  <a:tcPr marL="0" marR="0" marT="106680" marB="0">
                    <a:lnT w="9525">
                      <a:solidFill>
                        <a:srgbClr val="000000"/>
                      </a:solidFill>
                      <a:prstDash val="solid"/>
                    </a:lnT>
                    <a:lnB w="9525">
                      <a:solidFill>
                        <a:srgbClr val="000000"/>
                      </a:solidFill>
                      <a:prstDash val="solid"/>
                    </a:lnB>
                  </a:tcPr>
                </a:tc>
                <a:tc>
                  <a:txBody>
                    <a:bodyPr/>
                    <a:lstStyle/>
                    <a:p>
                      <a:pPr marL="640080">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algn="ctr">
                        <a:lnSpc>
                          <a:spcPct val="100000"/>
                        </a:lnSpc>
                        <a:spcBef>
                          <a:spcPts val="1040"/>
                        </a:spcBef>
                      </a:pPr>
                      <a:r>
                        <a:rPr sz="3100" b="1" spc="95" dirty="0">
                          <a:solidFill>
                            <a:srgbClr val="010103"/>
                          </a:solidFill>
                          <a:latin typeface="Times New Roman"/>
                          <a:cs typeface="Times New Roman"/>
                        </a:rPr>
                        <a:t>10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4020" algn="r">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855">
                        <a:lnSpc>
                          <a:spcPct val="100000"/>
                        </a:lnSpc>
                        <a:spcBef>
                          <a:spcPts val="1005"/>
                        </a:spcBef>
                      </a:pPr>
                      <a:r>
                        <a:rPr sz="3100" b="1" spc="80" dirty="0">
                          <a:solidFill>
                            <a:srgbClr val="010103"/>
                          </a:solidFill>
                          <a:latin typeface="Times New Roman"/>
                          <a:cs typeface="Times New Roman"/>
                        </a:rPr>
                        <a:t>T2</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L="641350">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algn="ctr">
                        <a:lnSpc>
                          <a:spcPct val="100000"/>
                        </a:lnSpc>
                        <a:spcBef>
                          <a:spcPts val="1005"/>
                        </a:spcBef>
                      </a:pPr>
                      <a:r>
                        <a:rPr sz="3100" b="1" spc="95" dirty="0">
                          <a:solidFill>
                            <a:srgbClr val="010103"/>
                          </a:solidFill>
                          <a:latin typeface="Times New Roman"/>
                          <a:cs typeface="Times New Roman"/>
                        </a:rPr>
                        <a:t>15</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R="413384" algn="r">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73025">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855">
                        <a:lnSpc>
                          <a:spcPct val="100000"/>
                        </a:lnSpc>
                        <a:spcBef>
                          <a:spcPts val="1040"/>
                        </a:spcBef>
                      </a:pPr>
                      <a:r>
                        <a:rPr sz="3100" b="1" spc="95" dirty="0">
                          <a:solidFill>
                            <a:srgbClr val="010103"/>
                          </a:solidFill>
                          <a:latin typeface="Times New Roman"/>
                          <a:cs typeface="Times New Roman"/>
                        </a:rPr>
                        <a:t>T3</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642620">
                        <a:lnSpc>
                          <a:spcPct val="100000"/>
                        </a:lnSpc>
                        <a:spcBef>
                          <a:spcPts val="1040"/>
                        </a:spcBef>
                      </a:pPr>
                      <a:r>
                        <a:rPr sz="3100" b="1" spc="65" dirty="0">
                          <a:solidFill>
                            <a:srgbClr val="010103"/>
                          </a:solidFill>
                          <a:latin typeface="Times New Roman"/>
                          <a:cs typeface="Times New Roman"/>
                        </a:rPr>
                        <a:t>50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1270" algn="ctr">
                        <a:lnSpc>
                          <a:spcPct val="100000"/>
                        </a:lnSpc>
                        <a:spcBef>
                          <a:spcPts val="1040"/>
                        </a:spcBef>
                      </a:pPr>
                      <a:r>
                        <a:rPr sz="3100" b="1" spc="80" dirty="0">
                          <a:solidFill>
                            <a:srgbClr val="010103"/>
                          </a:solidFill>
                          <a:latin typeface="Times New Roman"/>
                          <a:cs typeface="Times New Roman"/>
                        </a:rPr>
                        <a:t>05</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5290" algn="r">
                        <a:lnSpc>
                          <a:spcPct val="100000"/>
                        </a:lnSpc>
                        <a:spcBef>
                          <a:spcPts val="1040"/>
                        </a:spcBef>
                      </a:pPr>
                      <a:r>
                        <a:rPr sz="3100" b="1" spc="65" dirty="0">
                          <a:solidFill>
                            <a:srgbClr val="010103"/>
                          </a:solidFill>
                          <a:latin typeface="Times New Roman"/>
                          <a:cs typeface="Times New Roman"/>
                        </a:rPr>
                        <a:t>50</a:t>
                      </a:r>
                      <a:endParaRPr sz="3100" dirty="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5" name="object 5"/>
          <p:cNvSpPr txBox="1"/>
          <p:nvPr/>
        </p:nvSpPr>
        <p:spPr>
          <a:xfrm>
            <a:off x="455789" y="1469419"/>
            <a:ext cx="8424545" cy="2197396"/>
          </a:xfrm>
          <a:prstGeom prst="rect">
            <a:avLst/>
          </a:prstGeom>
        </p:spPr>
        <p:txBody>
          <a:bodyPr vert="horz" wrap="square" lIns="0" tIns="131445" rIns="0" bIns="0" rtlCol="0">
            <a:spAutoFit/>
          </a:bodyPr>
          <a:lstStyle/>
          <a:p>
            <a:pPr marL="330192" indent="-317492">
              <a:spcBef>
                <a:spcPts val="10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Static</a:t>
            </a:r>
            <a:r>
              <a:rPr sz="3100" spc="22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Priority</a:t>
            </a:r>
            <a:r>
              <a:rPr sz="3100" spc="37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Driven</a:t>
            </a:r>
            <a:r>
              <a:rPr sz="3100" spc="255" dirty="0">
                <a:solidFill>
                  <a:srgbClr val="073107"/>
                </a:solidFill>
                <a:latin typeface="Arial" panose="020B0604020202020204" pitchFamily="34" charset="0"/>
                <a:cs typeface="Arial" panose="020B0604020202020204" pitchFamily="34" charset="0"/>
              </a:rPr>
              <a:t> </a:t>
            </a:r>
            <a:r>
              <a:rPr sz="3100" spc="-11" dirty="0">
                <a:solidFill>
                  <a:srgbClr val="073107"/>
                </a:solidFill>
                <a:latin typeface="Arial" panose="020B0604020202020204" pitchFamily="34" charset="0"/>
                <a:cs typeface="Arial" panose="020B0604020202020204" pitchFamily="34" charset="0"/>
              </a:rPr>
              <a:t>Scheduling</a:t>
            </a:r>
            <a:endParaRPr sz="3100" dirty="0">
              <a:latin typeface="Arial" panose="020B0604020202020204" pitchFamily="34" charset="0"/>
              <a:cs typeface="Arial" panose="020B0604020202020204" pitchFamily="34" charset="0"/>
            </a:endParaRPr>
          </a:p>
          <a:p>
            <a:pPr marL="330192" indent="-317492">
              <a:spcBef>
                <a:spcPts val="9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Priority</a:t>
            </a:r>
            <a:r>
              <a:rPr sz="3100" spc="34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assigned</a:t>
            </a:r>
            <a:r>
              <a:rPr sz="3100" spc="35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based</a:t>
            </a:r>
            <a:r>
              <a:rPr sz="3100" spc="27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on</a:t>
            </a:r>
            <a:r>
              <a:rPr sz="3100" spc="8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the</a:t>
            </a:r>
            <a:r>
              <a:rPr sz="3100" spc="24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period</a:t>
            </a:r>
            <a:r>
              <a:rPr sz="3100" spc="255" dirty="0">
                <a:solidFill>
                  <a:srgbClr val="073107"/>
                </a:solidFill>
                <a:latin typeface="Arial" panose="020B0604020202020204" pitchFamily="34" charset="0"/>
                <a:cs typeface="Arial" panose="020B0604020202020204" pitchFamily="34" charset="0"/>
              </a:rPr>
              <a:t> </a:t>
            </a:r>
            <a:r>
              <a:rPr sz="3100" spc="51" dirty="0">
                <a:solidFill>
                  <a:srgbClr val="073107"/>
                </a:solidFill>
                <a:latin typeface="Arial" panose="020B0604020202020204" pitchFamily="34" charset="0"/>
                <a:cs typeface="Arial" panose="020B0604020202020204" pitchFamily="34" charset="0"/>
              </a:rPr>
              <a:t>of</a:t>
            </a:r>
            <a:r>
              <a:rPr sz="3100" spc="9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each</a:t>
            </a:r>
            <a:r>
              <a:rPr sz="3100" spc="195" dirty="0">
                <a:solidFill>
                  <a:srgbClr val="073107"/>
                </a:solidFill>
                <a:latin typeface="Arial" panose="020B0604020202020204" pitchFamily="34" charset="0"/>
                <a:cs typeface="Arial" panose="020B0604020202020204" pitchFamily="34" charset="0"/>
              </a:rPr>
              <a:t> </a:t>
            </a:r>
            <a:r>
              <a:rPr sz="3100" spc="-20" dirty="0">
                <a:solidFill>
                  <a:srgbClr val="0731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436869">
              <a:spcBef>
                <a:spcPts val="795"/>
              </a:spcBef>
              <a:tabLst>
                <a:tab pos="732136" algn="l"/>
              </a:tabLst>
            </a:pPr>
            <a:r>
              <a:rPr sz="2700" spc="-51" dirty="0">
                <a:solidFill>
                  <a:srgbClr val="073107"/>
                </a:solidFill>
                <a:latin typeface="Arial" panose="020B0604020202020204" pitchFamily="34" charset="0"/>
                <a:cs typeface="Arial" panose="020B0604020202020204" pitchFamily="34" charset="0"/>
              </a:rPr>
              <a:t>-</a:t>
            </a:r>
            <a:r>
              <a:rPr sz="2700" dirty="0">
                <a:solidFill>
                  <a:srgbClr val="073107"/>
                </a:solidFill>
                <a:latin typeface="Arial" panose="020B0604020202020204" pitchFamily="34" charset="0"/>
                <a:cs typeface="Arial" panose="020B0604020202020204" pitchFamily="34" charset="0"/>
              </a:rPr>
              <a:t>	Shorter</a:t>
            </a:r>
            <a:r>
              <a:rPr sz="2700" spc="200" dirty="0">
                <a:solidFill>
                  <a:srgbClr val="073107"/>
                </a:solidFill>
                <a:latin typeface="Arial" panose="020B0604020202020204" pitchFamily="34" charset="0"/>
                <a:cs typeface="Arial" panose="020B0604020202020204" pitchFamily="34" charset="0"/>
              </a:rPr>
              <a:t> </a:t>
            </a:r>
            <a:r>
              <a:rPr sz="2700" spc="71" dirty="0">
                <a:solidFill>
                  <a:srgbClr val="073107"/>
                </a:solidFill>
                <a:latin typeface="Arial" panose="020B0604020202020204" pitchFamily="34" charset="0"/>
                <a:cs typeface="Arial" panose="020B0604020202020204" pitchFamily="34" charset="0"/>
              </a:rPr>
              <a:t>the</a:t>
            </a:r>
            <a:r>
              <a:rPr sz="2700" spc="5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period,</a:t>
            </a:r>
            <a:r>
              <a:rPr sz="2700" spc="24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higher</a:t>
            </a:r>
            <a:r>
              <a:rPr sz="2700" spc="185" dirty="0">
                <a:solidFill>
                  <a:srgbClr val="073107"/>
                </a:solidFill>
                <a:latin typeface="Arial" panose="020B0604020202020204" pitchFamily="34" charset="0"/>
                <a:cs typeface="Arial" panose="020B0604020202020204" pitchFamily="34" charset="0"/>
              </a:rPr>
              <a:t> </a:t>
            </a:r>
            <a:r>
              <a:rPr sz="2700" spc="60" dirty="0">
                <a:solidFill>
                  <a:srgbClr val="073107"/>
                </a:solidFill>
                <a:latin typeface="Arial" panose="020B0604020202020204" pitchFamily="34" charset="0"/>
                <a:cs typeface="Arial" panose="020B0604020202020204" pitchFamily="34" charset="0"/>
              </a:rPr>
              <a:t>the</a:t>
            </a:r>
            <a:r>
              <a:rPr sz="2700" spc="135" dirty="0">
                <a:solidFill>
                  <a:srgbClr val="073107"/>
                </a:solidFill>
                <a:latin typeface="Arial" panose="020B0604020202020204" pitchFamily="34" charset="0"/>
                <a:cs typeface="Arial" panose="020B0604020202020204" pitchFamily="34" charset="0"/>
              </a:rPr>
              <a:t> </a:t>
            </a:r>
            <a:r>
              <a:rPr sz="2700" spc="-11" dirty="0">
                <a:solidFill>
                  <a:srgbClr val="073107"/>
                </a:solidFill>
                <a:latin typeface="Arial" panose="020B0604020202020204" pitchFamily="34" charset="0"/>
                <a:cs typeface="Arial" panose="020B0604020202020204" pitchFamily="34" charset="0"/>
              </a:rPr>
              <a:t>priority</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23313" y="4608841"/>
            <a:ext cx="2748687" cy="875580"/>
          </a:xfrm>
          <a:prstGeom prst="rect">
            <a:avLst/>
          </a:prstGeom>
        </p:spPr>
      </p:pic>
      <p:sp>
        <p:nvSpPr>
          <p:cNvPr id="3" name="object 3"/>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4" name="object 4"/>
          <p:cNvSpPr txBox="1"/>
          <p:nvPr/>
        </p:nvSpPr>
        <p:spPr>
          <a:xfrm>
            <a:off x="457200" y="1373579"/>
            <a:ext cx="8611663" cy="5413470"/>
          </a:xfrm>
          <a:prstGeom prst="rect">
            <a:avLst/>
          </a:prstGeom>
        </p:spPr>
        <p:txBody>
          <a:bodyPr vert="horz" wrap="square" lIns="0" tIns="133985" rIns="0" bIns="0" rtlCol="0">
            <a:spAutoFit/>
          </a:bodyPr>
          <a:lstStyle/>
          <a:p>
            <a:pPr marL="330826" indent="-318127">
              <a:spcBef>
                <a:spcPts val="1055"/>
              </a:spcBef>
              <a:buClr>
                <a:srgbClr val="956605"/>
              </a:buClr>
              <a:buChar char="•"/>
              <a:tabLst>
                <a:tab pos="330826" algn="l"/>
              </a:tabLst>
            </a:pPr>
            <a:r>
              <a:rPr lang="en-US" sz="3051" spc="75" dirty="0">
                <a:solidFill>
                  <a:srgbClr val="072F07"/>
                </a:solidFill>
                <a:latin typeface="Arial" panose="020B0604020202020204" pitchFamily="34" charset="0"/>
                <a:cs typeface="Arial" panose="020B0604020202020204" pitchFamily="34" charset="0"/>
              </a:rPr>
              <a:t>Value of </a:t>
            </a:r>
            <a:r>
              <a:rPr lang="en-US" sz="3051" dirty="0">
                <a:solidFill>
                  <a:srgbClr val="072F07"/>
                </a:solidFill>
                <a:latin typeface="Arial" panose="020B0604020202020204" pitchFamily="34" charset="0"/>
                <a:cs typeface="Arial" panose="020B0604020202020204" pitchFamily="34" charset="0"/>
              </a:rPr>
              <a:t>                  </a:t>
            </a:r>
            <a:r>
              <a:rPr lang="en-US" sz="3051" spc="35" dirty="0">
                <a:solidFill>
                  <a:srgbClr val="072F07"/>
                </a:solidFill>
                <a:latin typeface="Arial" panose="020B0604020202020204" pitchFamily="34" charset="0"/>
                <a:cs typeface="Arial" panose="020B0604020202020204" pitchFamily="34" charset="0"/>
              </a:rPr>
              <a:t>is</a:t>
            </a:r>
            <a:r>
              <a:rPr sz="3051" spc="115" dirty="0">
                <a:solidFill>
                  <a:srgbClr val="072F07"/>
                </a:solidFill>
                <a:latin typeface="Arial" panose="020B0604020202020204" pitchFamily="34" charset="0"/>
                <a:cs typeface="Arial" panose="020B0604020202020204" pitchFamily="34" charset="0"/>
              </a:rPr>
              <a:t> </a:t>
            </a:r>
            <a:r>
              <a:rPr sz="3051" spc="40" dirty="0">
                <a:solidFill>
                  <a:srgbClr val="072F07"/>
                </a:solidFill>
                <a:latin typeface="Arial" panose="020B0604020202020204" pitchFamily="34" charset="0"/>
                <a:cs typeface="Arial" panose="020B0604020202020204" pitchFamily="34" charset="0"/>
              </a:rPr>
              <a:t>0.780</a:t>
            </a:r>
            <a:endParaRPr sz="3051" dirty="0">
              <a:latin typeface="Arial" panose="020B0604020202020204" pitchFamily="34" charset="0"/>
              <a:cs typeface="Arial" panose="020B0604020202020204" pitchFamily="34" charset="0"/>
            </a:endParaRPr>
          </a:p>
          <a:p>
            <a:pPr marL="332097" indent="-319397">
              <a:lnSpc>
                <a:spcPct val="150000"/>
              </a:lnSpc>
              <a:spcBef>
                <a:spcPts val="960"/>
              </a:spcBef>
              <a:buClr>
                <a:srgbClr val="956605"/>
              </a:buClr>
              <a:buChar char="•"/>
              <a:tabLst>
                <a:tab pos="332097" algn="l"/>
              </a:tabLst>
            </a:pPr>
            <a:r>
              <a:rPr lang="en-US" sz="3051" spc="60" dirty="0">
                <a:solidFill>
                  <a:srgbClr val="072F07"/>
                </a:solidFill>
                <a:latin typeface="Arial" panose="020B0604020202020204" pitchFamily="34" charset="0"/>
                <a:cs typeface="Arial" panose="020B0604020202020204" pitchFamily="34" charset="0"/>
              </a:rPr>
              <a:t>Processor Utilization for m task</a:t>
            </a:r>
          </a:p>
          <a:p>
            <a:pPr marL="1384300" lvl="3">
              <a:lnSpc>
                <a:spcPct val="150000"/>
              </a:lnSpc>
              <a:spcBef>
                <a:spcPts val="960"/>
              </a:spcBef>
              <a:buClr>
                <a:srgbClr val="956605"/>
              </a:buClr>
              <a:tabLst>
                <a:tab pos="332097" algn="l"/>
              </a:tabLst>
            </a:pPr>
            <a:r>
              <a:rPr sz="3051" spc="60" dirty="0">
                <a:solidFill>
                  <a:srgbClr val="072F07"/>
                </a:solidFill>
                <a:latin typeface="Arial" panose="020B0604020202020204" pitchFamily="34" charset="0"/>
                <a:cs typeface="Arial" panose="020B0604020202020204" pitchFamily="34" charset="0"/>
              </a:rPr>
              <a:t>10/30+15/40+5/50</a:t>
            </a:r>
            <a:r>
              <a:rPr sz="3051" spc="204" dirty="0">
                <a:solidFill>
                  <a:srgbClr val="072F07"/>
                </a:solidFill>
                <a:latin typeface="Arial" panose="020B0604020202020204" pitchFamily="34" charset="0"/>
                <a:cs typeface="Arial" panose="020B0604020202020204" pitchFamily="34" charset="0"/>
              </a:rPr>
              <a:t> </a:t>
            </a:r>
            <a:r>
              <a:rPr sz="2951" spc="-805" dirty="0">
                <a:solidFill>
                  <a:srgbClr val="072F07"/>
                </a:solidFill>
                <a:latin typeface="Arial" panose="020B0604020202020204" pitchFamily="34" charset="0"/>
                <a:cs typeface="Arial" panose="020B0604020202020204" pitchFamily="34" charset="0"/>
              </a:rPr>
              <a:t>==</a:t>
            </a:r>
            <a:r>
              <a:rPr sz="2951" spc="160"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0.808</a:t>
            </a:r>
            <a:endParaRPr lang="en-US" sz="3051" spc="55" dirty="0">
              <a:solidFill>
                <a:srgbClr val="072F07"/>
              </a:solidFill>
              <a:latin typeface="Arial" panose="020B0604020202020204" pitchFamily="34" charset="0"/>
              <a:cs typeface="Arial" panose="020B0604020202020204" pitchFamily="34" charset="0"/>
            </a:endParaRPr>
          </a:p>
          <a:p>
            <a:pPr marL="332097" indent="-319397">
              <a:lnSpc>
                <a:spcPct val="150000"/>
              </a:lnSpc>
              <a:spcBef>
                <a:spcPts val="960"/>
              </a:spcBef>
              <a:buClr>
                <a:srgbClr val="956605"/>
              </a:buClr>
              <a:buChar char="•"/>
              <a:tabLst>
                <a:tab pos="332097" algn="l"/>
              </a:tabLst>
            </a:pPr>
            <a:r>
              <a:rPr lang="en-US" sz="3051" spc="55" dirty="0">
                <a:solidFill>
                  <a:srgbClr val="072F07"/>
                </a:solidFill>
                <a:latin typeface="Arial" panose="020B0604020202020204" pitchFamily="34" charset="0"/>
                <a:cs typeface="Arial" panose="020B0604020202020204" pitchFamily="34" charset="0"/>
              </a:rPr>
              <a:t>Formula for Rate Monotonic</a:t>
            </a:r>
          </a:p>
          <a:p>
            <a:pPr marL="330192" indent="-317492">
              <a:spcBef>
                <a:spcPts val="1035"/>
              </a:spcBef>
              <a:buClr>
                <a:srgbClr val="956605"/>
              </a:buClr>
              <a:buChar char="•"/>
              <a:tabLst>
                <a:tab pos="330192" algn="l"/>
              </a:tabLst>
            </a:pPr>
            <a:endParaRPr lang="en-US" sz="3051" spc="60" dirty="0">
              <a:solidFill>
                <a:srgbClr val="072F07"/>
              </a:solidFill>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endParaRPr lang="en-US" sz="3051" spc="60" dirty="0">
              <a:solidFill>
                <a:srgbClr val="072F07"/>
              </a:solidFill>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r>
              <a:rPr sz="3051" spc="60" dirty="0">
                <a:solidFill>
                  <a:srgbClr val="072F07"/>
                </a:solidFill>
                <a:latin typeface="Arial" panose="020B0604020202020204" pitchFamily="34" charset="0"/>
                <a:cs typeface="Arial" panose="020B0604020202020204" pitchFamily="34" charset="0"/>
              </a:rPr>
              <a:t>Schedulability</a:t>
            </a:r>
            <a:r>
              <a:rPr sz="3051" spc="-1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Anaylsis</a:t>
            </a:r>
            <a:endParaRPr sz="3051" dirty="0">
              <a:latin typeface="Arial" panose="020B0604020202020204" pitchFamily="34" charset="0"/>
              <a:cs typeface="Arial" panose="020B0604020202020204" pitchFamily="34" charset="0"/>
            </a:endParaRPr>
          </a:p>
          <a:p>
            <a:pPr marL="436234">
              <a:spcBef>
                <a:spcPts val="805"/>
              </a:spcBef>
              <a:tabLst>
                <a:tab pos="733407" algn="l"/>
              </a:tabLst>
            </a:pPr>
            <a:r>
              <a:rPr sz="2700" spc="-51" dirty="0">
                <a:solidFill>
                  <a:srgbClr val="072F07"/>
                </a:solidFill>
                <a:latin typeface="Arial" panose="020B0604020202020204" pitchFamily="34" charset="0"/>
                <a:cs typeface="Arial" panose="020B0604020202020204" pitchFamily="34" charset="0"/>
              </a:rPr>
              <a:t>-</a:t>
            </a:r>
            <a:r>
              <a:rPr sz="2700" dirty="0">
                <a:solidFill>
                  <a:srgbClr val="072F07"/>
                </a:solidFill>
                <a:latin typeface="Arial" panose="020B0604020202020204" pitchFamily="34" charset="0"/>
                <a:cs typeface="Arial" panose="020B0604020202020204" pitchFamily="34" charset="0"/>
              </a:rPr>
              <a:t>	Task</a:t>
            </a:r>
            <a:r>
              <a:rPr sz="2700" spc="225" dirty="0">
                <a:solidFill>
                  <a:srgbClr val="072F07"/>
                </a:solidFill>
                <a:latin typeface="Arial" panose="020B0604020202020204" pitchFamily="34" charset="0"/>
                <a:cs typeface="Arial" panose="020B0604020202020204" pitchFamily="34" charset="0"/>
              </a:rPr>
              <a:t> </a:t>
            </a:r>
            <a:r>
              <a:rPr lang="en-US" sz="2700" spc="225" dirty="0">
                <a:solidFill>
                  <a:srgbClr val="072F07"/>
                </a:solidFill>
                <a:latin typeface="Arial" panose="020B0604020202020204" pitchFamily="34" charset="0"/>
                <a:cs typeface="Arial" panose="020B0604020202020204" pitchFamily="34" charset="0"/>
              </a:rPr>
              <a:t>are </a:t>
            </a:r>
            <a:r>
              <a:rPr sz="2700" dirty="0">
                <a:solidFill>
                  <a:srgbClr val="072F07"/>
                </a:solidFill>
                <a:latin typeface="Arial" panose="020B0604020202020204" pitchFamily="34" charset="0"/>
                <a:cs typeface="Arial" panose="020B0604020202020204" pitchFamily="34" charset="0"/>
              </a:rPr>
              <a:t>not</a:t>
            </a:r>
            <a:r>
              <a:rPr sz="2700" spc="105" dirty="0">
                <a:solidFill>
                  <a:srgbClr val="072F07"/>
                </a:solidFill>
                <a:latin typeface="Arial" panose="020B0604020202020204" pitchFamily="34" charset="0"/>
                <a:cs typeface="Arial" panose="020B0604020202020204" pitchFamily="34" charset="0"/>
              </a:rPr>
              <a:t> </a:t>
            </a:r>
            <a:r>
              <a:rPr sz="2700" spc="-11" dirty="0">
                <a:solidFill>
                  <a:srgbClr val="072F07"/>
                </a:solidFill>
                <a:latin typeface="Arial" panose="020B0604020202020204" pitchFamily="34" charset="0"/>
                <a:cs typeface="Arial" panose="020B0604020202020204" pitchFamily="34" charset="0"/>
              </a:rPr>
              <a:t>schedulable</a:t>
            </a:r>
            <a:r>
              <a:rPr lang="en-US" sz="2700" spc="-11" dirty="0">
                <a:solidFill>
                  <a:srgbClr val="072F07"/>
                </a:solidFill>
                <a:latin typeface="Arial" panose="020B0604020202020204" pitchFamily="34" charset="0"/>
                <a:cs typeface="Arial" panose="020B0604020202020204" pitchFamily="34" charset="0"/>
              </a:rPr>
              <a:t> as 0.808 &gt; 0.780</a:t>
            </a:r>
            <a:endParaRPr sz="2700" dirty="0">
              <a:latin typeface="Arial" panose="020B0604020202020204" pitchFamily="34" charset="0"/>
              <a:cs typeface="Arial" panose="020B0604020202020204" pitchFamily="34" charset="0"/>
            </a:endParaRPr>
          </a:p>
        </p:txBody>
      </p:sp>
      <p:pic>
        <p:nvPicPr>
          <p:cNvPr id="5" name="object 2">
            <a:extLst>
              <a:ext uri="{FF2B5EF4-FFF2-40B4-BE49-F238E27FC236}">
                <a16:creationId xmlns:a16="http://schemas.microsoft.com/office/drawing/2014/main" id="{10C63609-773D-6F8D-2B05-F0EE74FF6FDE}"/>
              </a:ext>
            </a:extLst>
          </p:cNvPr>
          <p:cNvPicPr/>
          <p:nvPr/>
        </p:nvPicPr>
        <p:blipFill rotWithShape="1">
          <a:blip r:embed="rId2" cstate="print"/>
          <a:srcRect r="66786"/>
          <a:stretch/>
        </p:blipFill>
        <p:spPr>
          <a:xfrm>
            <a:off x="762000" y="2895600"/>
            <a:ext cx="912936" cy="875580"/>
          </a:xfrm>
          <a:prstGeom prst="rect">
            <a:avLst/>
          </a:prstGeom>
        </p:spPr>
      </p:pic>
      <p:pic>
        <p:nvPicPr>
          <p:cNvPr id="6" name="object 2">
            <a:extLst>
              <a:ext uri="{FF2B5EF4-FFF2-40B4-BE49-F238E27FC236}">
                <a16:creationId xmlns:a16="http://schemas.microsoft.com/office/drawing/2014/main" id="{5B7FDB7A-4FC4-0EA1-9D8F-33CC0FA888BF}"/>
              </a:ext>
            </a:extLst>
          </p:cNvPr>
          <p:cNvPicPr/>
          <p:nvPr/>
        </p:nvPicPr>
        <p:blipFill rotWithShape="1">
          <a:blip r:embed="rId2" cstate="print"/>
          <a:srcRect l="42739" b="30516"/>
          <a:stretch/>
        </p:blipFill>
        <p:spPr>
          <a:xfrm>
            <a:off x="2286000" y="1472730"/>
            <a:ext cx="1573925" cy="608387"/>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74DA-381E-2E75-4358-D32E11152BA4}"/>
              </a:ext>
            </a:extLst>
          </p:cNvPr>
          <p:cNvSpPr>
            <a:spLocks noGrp="1"/>
          </p:cNvSpPr>
          <p:nvPr>
            <p:ph type="title"/>
          </p:nvPr>
        </p:nvSpPr>
        <p:spPr/>
        <p:txBody>
          <a:bodyPr>
            <a:normAutofit/>
          </a:bodyPr>
          <a:lstStyle/>
          <a:p>
            <a:r>
              <a:rPr lang="en-US" sz="4500" b="1" dirty="0">
                <a:solidFill>
                  <a:srgbClr val="002060"/>
                </a:solidFill>
              </a:rPr>
              <a:t>Earliest Deadline First</a:t>
            </a:r>
          </a:p>
        </p:txBody>
      </p:sp>
      <p:sp>
        <p:nvSpPr>
          <p:cNvPr id="3" name="Content Placeholder 2">
            <a:extLst>
              <a:ext uri="{FF2B5EF4-FFF2-40B4-BE49-F238E27FC236}">
                <a16:creationId xmlns:a16="http://schemas.microsoft.com/office/drawing/2014/main" id="{70D27417-C77A-BB8D-F5B7-5D560D94194D}"/>
              </a:ext>
            </a:extLst>
          </p:cNvPr>
          <p:cNvSpPr>
            <a:spLocks noGrp="1"/>
          </p:cNvSpPr>
          <p:nvPr>
            <p:ph idx="1"/>
          </p:nvPr>
        </p:nvSpPr>
        <p:spPr>
          <a:xfrm>
            <a:off x="0" y="1825625"/>
            <a:ext cx="8991600" cy="4351338"/>
          </a:xfrm>
        </p:spPr>
        <p:txBody>
          <a:bodyPr>
            <a:normAutofit fontScale="92500" lnSpcReduction="10000"/>
          </a:bodyPr>
          <a:lstStyle/>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Earliest deadline first (EDF) is dynamic priority scheduling algorithm </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for real time embedded systems. </a:t>
            </a:r>
          </a:p>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Earliest deadline first selects a task according to its deadline</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such that a task with earliest deadline has higher priority than others. </a:t>
            </a:r>
          </a:p>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It means priority of a task is inversely proportional to its absolute deadline. </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Since absolute deadline of a task depends on the current instant of time so every instant is a scheduling event in EDF as deadline of task changes with time. </a:t>
            </a:r>
          </a:p>
          <a:p>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A task which has a higher priority due to earliest deadline at one instant it may have low priority at next instant due to early deadline of another task.</a:t>
            </a:r>
          </a:p>
          <a:p>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EDF typically executes in preemptive mode i.e. currently executing task is preempted whenever another task with earliest deadline becomes active.</a:t>
            </a:r>
            <a:endParaRPr lang="en-US" sz="24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14597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3419" y="659280"/>
            <a:ext cx="505587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Earliest Deadline First</a:t>
            </a:r>
          </a:p>
        </p:txBody>
      </p:sp>
      <p:sp>
        <p:nvSpPr>
          <p:cNvPr id="3" name="object 3"/>
          <p:cNvSpPr txBox="1"/>
          <p:nvPr/>
        </p:nvSpPr>
        <p:spPr>
          <a:xfrm>
            <a:off x="833287" y="1540210"/>
            <a:ext cx="7929713" cy="490519"/>
          </a:xfrm>
          <a:prstGeom prst="rect">
            <a:avLst/>
          </a:prstGeom>
        </p:spPr>
        <p:txBody>
          <a:bodyPr vert="horz" wrap="square" lIns="0" tIns="13335" rIns="0" bIns="0" rtlCol="0">
            <a:spAutoFit/>
          </a:bodyPr>
          <a:lstStyle/>
          <a:p>
            <a:pPr marL="330826" indent="-318127">
              <a:spcBef>
                <a:spcPts val="105"/>
              </a:spcBef>
              <a:buClr>
                <a:srgbClr val="956607"/>
              </a:buClr>
              <a:buChar char="•"/>
              <a:tabLst>
                <a:tab pos="330826" algn="l"/>
              </a:tabLst>
            </a:pPr>
            <a:r>
              <a:rPr sz="3100" spc="55" dirty="0">
                <a:solidFill>
                  <a:srgbClr val="052F05"/>
                </a:solidFill>
                <a:latin typeface="Arial" panose="020B0604020202020204" pitchFamily="34" charset="0"/>
                <a:cs typeface="Arial" panose="020B0604020202020204" pitchFamily="34" charset="0"/>
              </a:rPr>
              <a:t>CPU</a:t>
            </a:r>
            <a:r>
              <a:rPr sz="3100" spc="15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Utilization</a:t>
            </a:r>
            <a:r>
              <a:rPr sz="3100" spc="2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should</a:t>
            </a:r>
            <a:r>
              <a:rPr sz="3100" spc="3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a:t>
            </a:r>
            <a:r>
              <a:rPr sz="3100" spc="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less</a:t>
            </a:r>
            <a:r>
              <a:rPr sz="3100" spc="9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than</a:t>
            </a:r>
            <a:r>
              <a:rPr sz="3100" spc="13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100%</a:t>
            </a:r>
            <a:endParaRPr sz="3100" dirty="0">
              <a:latin typeface="Arial" panose="020B0604020202020204" pitchFamily="34" charset="0"/>
              <a:cs typeface="Arial" panose="020B0604020202020204" pitchFamily="34" charset="0"/>
            </a:endParaRPr>
          </a:p>
        </p:txBody>
      </p:sp>
      <p:sp>
        <p:nvSpPr>
          <p:cNvPr id="32" name="object 32"/>
          <p:cNvSpPr txBox="1"/>
          <p:nvPr/>
        </p:nvSpPr>
        <p:spPr>
          <a:xfrm>
            <a:off x="867334" y="5252143"/>
            <a:ext cx="6371666" cy="916276"/>
          </a:xfrm>
          <a:prstGeom prst="rect">
            <a:avLst/>
          </a:prstGeom>
        </p:spPr>
        <p:txBody>
          <a:bodyPr vert="horz" wrap="square" lIns="0" tIns="13335" rIns="0" bIns="0" rtlCol="0">
            <a:spAutoFit/>
          </a:bodyPr>
          <a:lstStyle/>
          <a:p>
            <a:pPr marL="330192" indent="-317492">
              <a:spcBef>
                <a:spcPts val="1035"/>
              </a:spcBef>
              <a:buClr>
                <a:srgbClr val="956605"/>
              </a:buClr>
              <a:buChar char="•"/>
              <a:tabLst>
                <a:tab pos="330192" algn="l"/>
              </a:tabLst>
            </a:pPr>
            <a:r>
              <a:rPr lang="en-US" sz="2800" spc="60" dirty="0">
                <a:solidFill>
                  <a:srgbClr val="072F07"/>
                </a:solidFill>
                <a:latin typeface="Arial" panose="020B0604020202020204" pitchFamily="34" charset="0"/>
                <a:cs typeface="Arial" panose="020B0604020202020204" pitchFamily="34" charset="0"/>
              </a:rPr>
              <a:t>Schedulability</a:t>
            </a:r>
            <a:r>
              <a:rPr lang="en-US" sz="2800" spc="-15" dirty="0">
                <a:solidFill>
                  <a:srgbClr val="072F07"/>
                </a:solidFill>
                <a:latin typeface="Arial" panose="020B0604020202020204" pitchFamily="34" charset="0"/>
                <a:cs typeface="Arial" panose="020B0604020202020204" pitchFamily="34" charset="0"/>
              </a:rPr>
              <a:t> </a:t>
            </a:r>
            <a:r>
              <a:rPr lang="en-US" sz="2800" spc="60" dirty="0">
                <a:solidFill>
                  <a:srgbClr val="072F07"/>
                </a:solidFill>
                <a:latin typeface="Arial" panose="020B0604020202020204" pitchFamily="34" charset="0"/>
                <a:cs typeface="Arial" panose="020B0604020202020204" pitchFamily="34" charset="0"/>
              </a:rPr>
              <a:t>Analysis</a:t>
            </a:r>
            <a:endParaRPr lang="en-US" sz="2800" dirty="0">
              <a:latin typeface="Arial" panose="020B0604020202020204" pitchFamily="34" charset="0"/>
              <a:cs typeface="Arial" panose="020B0604020202020204" pitchFamily="34" charset="0"/>
            </a:endParaRPr>
          </a:p>
          <a:p>
            <a:pPr marL="436234">
              <a:spcBef>
                <a:spcPts val="805"/>
              </a:spcBef>
              <a:tabLst>
                <a:tab pos="733407" algn="l"/>
              </a:tabLst>
            </a:pPr>
            <a:r>
              <a:rPr lang="en-US" sz="2400" spc="-51" dirty="0">
                <a:solidFill>
                  <a:srgbClr val="072F07"/>
                </a:solidFill>
                <a:latin typeface="Arial" panose="020B0604020202020204" pitchFamily="34" charset="0"/>
                <a:cs typeface="Arial" panose="020B0604020202020204" pitchFamily="34" charset="0"/>
              </a:rPr>
              <a:t>-</a:t>
            </a:r>
            <a:r>
              <a:rPr lang="en-US" sz="2400" dirty="0">
                <a:solidFill>
                  <a:srgbClr val="072F07"/>
                </a:solidFill>
                <a:latin typeface="Arial" panose="020B0604020202020204" pitchFamily="34" charset="0"/>
                <a:cs typeface="Arial" panose="020B0604020202020204" pitchFamily="34" charset="0"/>
              </a:rPr>
              <a:t>	Task</a:t>
            </a:r>
            <a:r>
              <a:rPr lang="en-US" sz="2400" spc="225" dirty="0">
                <a:solidFill>
                  <a:srgbClr val="072F07"/>
                </a:solidFill>
                <a:latin typeface="Arial" panose="020B0604020202020204" pitchFamily="34" charset="0"/>
                <a:cs typeface="Arial" panose="020B0604020202020204" pitchFamily="34" charset="0"/>
              </a:rPr>
              <a:t> is</a:t>
            </a:r>
            <a:r>
              <a:rPr lang="en-US" sz="2400" spc="105" dirty="0">
                <a:solidFill>
                  <a:srgbClr val="072F07"/>
                </a:solidFill>
                <a:latin typeface="Arial" panose="020B0604020202020204" pitchFamily="34" charset="0"/>
                <a:cs typeface="Arial" panose="020B0604020202020204" pitchFamily="34" charset="0"/>
              </a:rPr>
              <a:t> </a:t>
            </a:r>
            <a:r>
              <a:rPr lang="en-US" sz="2400" spc="-11" dirty="0">
                <a:solidFill>
                  <a:srgbClr val="072F07"/>
                </a:solidFill>
                <a:latin typeface="Arial" panose="020B0604020202020204" pitchFamily="34" charset="0"/>
                <a:cs typeface="Arial" panose="020B0604020202020204" pitchFamily="34" charset="0"/>
              </a:rPr>
              <a:t>schedulable</a:t>
            </a:r>
            <a:endParaRPr sz="2651"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D9EC3B11-8F3E-71F1-0C29-1C8E4253A097}"/>
              </a:ext>
            </a:extLst>
          </p:cNvPr>
          <p:cNvPicPr>
            <a:picLocks noChangeAspect="1"/>
          </p:cNvPicPr>
          <p:nvPr/>
        </p:nvPicPr>
        <p:blipFill>
          <a:blip r:embed="rId2"/>
          <a:stretch>
            <a:fillRect/>
          </a:stretch>
        </p:blipFill>
        <p:spPr>
          <a:xfrm>
            <a:off x="2362200" y="2241398"/>
            <a:ext cx="5391594" cy="28975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2AF2-3376-C3A9-42F2-4BA2EE4A565C}"/>
              </a:ext>
            </a:extLst>
          </p:cNvPr>
          <p:cNvSpPr>
            <a:spLocks noGrp="1"/>
          </p:cNvSpPr>
          <p:nvPr>
            <p:ph type="title"/>
          </p:nvPr>
        </p:nvSpPr>
        <p:spPr>
          <a:xfrm>
            <a:off x="533400" y="152400"/>
            <a:ext cx="7886700" cy="1325563"/>
          </a:xfrm>
        </p:spPr>
        <p:txBody>
          <a:bodyPr>
            <a:normAutofit fontScale="90000"/>
          </a:bodyPr>
          <a:lstStyle/>
          <a:p>
            <a:r>
              <a:rPr lang="en-US" sz="4500" b="1" dirty="0">
                <a:solidFill>
                  <a:srgbClr val="002060"/>
                </a:solidFill>
              </a:rPr>
              <a:t>Features</a:t>
            </a:r>
            <a:r>
              <a:rPr lang="en-US" sz="4000" dirty="0"/>
              <a:t> </a:t>
            </a:r>
            <a:r>
              <a:rPr lang="en-US" sz="4500" b="1" dirty="0">
                <a:solidFill>
                  <a:srgbClr val="002060"/>
                </a:solidFill>
              </a:rPr>
              <a:t>of real-time systems:</a:t>
            </a:r>
            <a:br>
              <a:rPr lang="en-US" sz="4500" b="1" dirty="0">
                <a:solidFill>
                  <a:srgbClr val="002060"/>
                </a:solidFill>
              </a:rPr>
            </a:br>
            <a:endParaRPr lang="en-US" sz="4500" b="1" dirty="0">
              <a:solidFill>
                <a:srgbClr val="002060"/>
              </a:solidFill>
            </a:endParaRPr>
          </a:p>
        </p:txBody>
      </p:sp>
      <p:sp>
        <p:nvSpPr>
          <p:cNvPr id="3" name="Content Placeholder 2">
            <a:extLst>
              <a:ext uri="{FF2B5EF4-FFF2-40B4-BE49-F238E27FC236}">
                <a16:creationId xmlns:a16="http://schemas.microsoft.com/office/drawing/2014/main" id="{1B618331-7DA2-F5E0-C777-9D7A7CD38560}"/>
              </a:ext>
            </a:extLst>
          </p:cNvPr>
          <p:cNvSpPr>
            <a:spLocks noGrp="1"/>
          </p:cNvSpPr>
          <p:nvPr>
            <p:ph idx="1"/>
          </p:nvPr>
        </p:nvSpPr>
        <p:spPr>
          <a:xfrm>
            <a:off x="228600" y="990600"/>
            <a:ext cx="8686800" cy="5715000"/>
          </a:xfrm>
        </p:spPr>
        <p:txBody>
          <a:bodyPr>
            <a:normAutofit fontScale="92500"/>
          </a:bodyPr>
          <a:lstStyle/>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Determinism</a:t>
            </a:r>
            <a:r>
              <a:rPr lang="en-US" b="0" i="0" dirty="0">
                <a:effectLst/>
                <a:latin typeface="Arial" panose="020B0604020202020204" pitchFamily="34" charset="0"/>
                <a:cs typeface="Arial" panose="020B0604020202020204" pitchFamily="34" charset="0"/>
              </a:rPr>
              <a:t>: Real-time systems must be deterministic, which means that the system's behavior must be predictable and repeatable for a given input. This ensures that the system will always meet its deadlines, regardless of the load or other factors.</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Timing constraints: </a:t>
            </a:r>
            <a:r>
              <a:rPr lang="en-US" b="0" i="0" dirty="0">
                <a:effectLst/>
                <a:latin typeface="Arial" panose="020B0604020202020204" pitchFamily="34" charset="0"/>
                <a:cs typeface="Arial" panose="020B0604020202020204" pitchFamily="34" charset="0"/>
              </a:rPr>
              <a:t>Real-time systems must meet timing constraints, which are deadlines that must be met in order for the system to function correctly. For example, a traffic light system must be able to change the light colors within a specified time period in order to keep traffic flowing smoothly.</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Reliability</a:t>
            </a:r>
            <a:r>
              <a:rPr lang="en-US" b="0" i="0" dirty="0">
                <a:effectLst/>
                <a:latin typeface="Arial" panose="020B0604020202020204" pitchFamily="34" charset="0"/>
                <a:cs typeface="Arial" panose="020B0604020202020204" pitchFamily="34" charset="0"/>
              </a:rPr>
              <a:t>: Real-time systems must be reliable, which means that they must be able to meet their deadlines even in the event of failures or unexpected events. This is critical for systems that are safety-critical, such as air traffic control systems.</a:t>
            </a:r>
          </a:p>
          <a:p>
            <a:pPr algn="l" fontAlgn="auto">
              <a:buFont typeface="Arial" panose="020B0604020202020204" pitchFamily="34" charset="0"/>
              <a:buChar char="•"/>
            </a:pPr>
            <a:r>
              <a:rPr lang="en-US" b="1" dirty="0">
                <a:latin typeface="Arial" panose="020B0604020202020204" pitchFamily="34" charset="0"/>
                <a:cs typeface="Arial" panose="020B0604020202020204" pitchFamily="34" charset="0"/>
              </a:rPr>
              <a:t>Predictability:</a:t>
            </a:r>
            <a:r>
              <a:rPr lang="en-US" b="0" i="0" dirty="0">
                <a:solidFill>
                  <a:srgbClr val="222222"/>
                </a:solidFill>
                <a:effectLs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these systems should mean that we are able to satisfy the timing requirements of critical tasks with </a:t>
            </a:r>
            <a:r>
              <a:rPr lang="en-US" b="1" dirty="0">
                <a:solidFill>
                  <a:srgbClr val="FF0000"/>
                </a:solidFill>
                <a:latin typeface="Arial" panose="020B0604020202020204" pitchFamily="34" charset="0"/>
                <a:cs typeface="Arial" panose="020B0604020202020204" pitchFamily="34" charset="0"/>
              </a:rPr>
              <a:t>100% guarantee </a:t>
            </a:r>
            <a:r>
              <a:rPr lang="en-US" dirty="0">
                <a:latin typeface="Arial" panose="020B0604020202020204" pitchFamily="34" charset="0"/>
                <a:cs typeface="Arial" panose="020B0604020202020204" pitchFamily="34" charset="0"/>
              </a:rPr>
              <a:t>over the life of the system, be able to assess overall system performance over various time frames (a stochastic evaluation) and be able to assess individual task and task group performance at different times and as a function of the current system state. If all these assessments meet the timing requirements, then the system is predictable with respect to its timing requirements.</a:t>
            </a:r>
          </a:p>
          <a:p>
            <a:endParaRPr lang="en-US" dirty="0">
              <a:cs typeface="Aharoni" panose="02010803020104030203" pitchFamily="2" charset="-79"/>
            </a:endParaRPr>
          </a:p>
        </p:txBody>
      </p:sp>
    </p:spTree>
    <p:extLst>
      <p:ext uri="{BB962C8B-B14F-4D97-AF65-F5344CB8AC3E}">
        <p14:creationId xmlns:p14="http://schemas.microsoft.com/office/powerpoint/2010/main" val="3313027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5934" y="5363912"/>
            <a:ext cx="2496723" cy="843491"/>
          </a:xfrm>
          <a:prstGeom prst="rect">
            <a:avLst/>
          </a:prstGeom>
        </p:spPr>
      </p:pic>
      <p:graphicFrame>
        <p:nvGraphicFramePr>
          <p:cNvPr id="4" name="object 4"/>
          <p:cNvGraphicFramePr>
            <a:graphicFrameLocks noGrp="1"/>
          </p:cNvGraphicFramePr>
          <p:nvPr>
            <p:extLst>
              <p:ext uri="{D42A27DB-BD31-4B8C-83A1-F6EECF244321}">
                <p14:modId xmlns:p14="http://schemas.microsoft.com/office/powerpoint/2010/main" val="816787829"/>
              </p:ext>
            </p:extLst>
          </p:nvPr>
        </p:nvGraphicFramePr>
        <p:xfrm>
          <a:off x="668848" y="2209800"/>
          <a:ext cx="7807325" cy="4046794"/>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0000"/>
                    </a:ext>
                  </a:extLst>
                </a:gridCol>
                <a:gridCol w="1991359">
                  <a:extLst>
                    <a:ext uri="{9D8B030D-6E8A-4147-A177-3AD203B41FA5}">
                      <a16:colId xmlns:a16="http://schemas.microsoft.com/office/drawing/2014/main" val="20001"/>
                    </a:ext>
                  </a:extLst>
                </a:gridCol>
                <a:gridCol w="1352551">
                  <a:extLst>
                    <a:ext uri="{9D8B030D-6E8A-4147-A177-3AD203B41FA5}">
                      <a16:colId xmlns:a16="http://schemas.microsoft.com/office/drawing/2014/main" val="20002"/>
                    </a:ext>
                  </a:extLst>
                </a:gridCol>
                <a:gridCol w="83185">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1111885">
                  <a:extLst>
                    <a:ext uri="{9D8B030D-6E8A-4147-A177-3AD203B41FA5}">
                      <a16:colId xmlns:a16="http://schemas.microsoft.com/office/drawing/2014/main" val="20005"/>
                    </a:ext>
                  </a:extLst>
                </a:gridCol>
                <a:gridCol w="1017271">
                  <a:extLst>
                    <a:ext uri="{9D8B030D-6E8A-4147-A177-3AD203B41FA5}">
                      <a16:colId xmlns:a16="http://schemas.microsoft.com/office/drawing/2014/main" val="20006"/>
                    </a:ext>
                  </a:extLst>
                </a:gridCol>
                <a:gridCol w="243204">
                  <a:extLst>
                    <a:ext uri="{9D8B030D-6E8A-4147-A177-3AD203B41FA5}">
                      <a16:colId xmlns:a16="http://schemas.microsoft.com/office/drawing/2014/main" val="20007"/>
                    </a:ext>
                  </a:extLst>
                </a:gridCol>
              </a:tblGrid>
              <a:tr h="314379">
                <a:tc>
                  <a:txBody>
                    <a:bodyPr/>
                    <a:lstStyle/>
                    <a:p>
                      <a:pPr marL="109220">
                        <a:lnSpc>
                          <a:spcPts val="3335"/>
                        </a:lnSpc>
                      </a:pPr>
                      <a:r>
                        <a:rPr sz="3100" b="1" spc="45" dirty="0">
                          <a:solidFill>
                            <a:srgbClr val="010103"/>
                          </a:solidFill>
                          <a:latin typeface="Times New Roman"/>
                          <a:cs typeface="Times New Roman"/>
                        </a:rPr>
                        <a:t>Tasks</a:t>
                      </a:r>
                      <a:endParaRPr sz="3100">
                        <a:latin typeface="Times New Roman"/>
                        <a:cs typeface="Times New Roman"/>
                      </a:endParaRPr>
                    </a:p>
                  </a:txBody>
                  <a:tcPr marL="0" marR="0" marT="0" marB="0">
                    <a:lnB w="19050">
                      <a:solidFill>
                        <a:srgbClr val="000000"/>
                      </a:solidFill>
                      <a:prstDash val="solid"/>
                    </a:lnB>
                  </a:tcPr>
                </a:tc>
                <a:tc>
                  <a:txBody>
                    <a:bodyPr/>
                    <a:lstStyle/>
                    <a:p>
                      <a:pPr marL="637540">
                        <a:lnSpc>
                          <a:spcPts val="3335"/>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19050">
                      <a:solidFill>
                        <a:srgbClr val="000000"/>
                      </a:solidFill>
                      <a:prstDash val="solid"/>
                    </a:lnB>
                  </a:tcPr>
                </a:tc>
                <a:tc>
                  <a:txBody>
                    <a:bodyPr/>
                    <a:lstStyle/>
                    <a:p>
                      <a:pPr marR="24130" algn="r">
                        <a:lnSpc>
                          <a:spcPts val="3335"/>
                        </a:lnSpc>
                      </a:pPr>
                      <a:r>
                        <a:rPr sz="3100" b="1" spc="-25" dirty="0">
                          <a:solidFill>
                            <a:srgbClr val="010103"/>
                          </a:solidFill>
                          <a:latin typeface="Times New Roman"/>
                          <a:cs typeface="Times New Roman"/>
                        </a:rPr>
                        <a:t>Ei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marR="174625" algn="r">
                        <a:lnSpc>
                          <a:spcPts val="3335"/>
                        </a:lnSpc>
                      </a:pPr>
                      <a:r>
                        <a:rPr sz="3100" b="1" spc="30" dirty="0">
                          <a:solidFill>
                            <a:srgbClr val="010103"/>
                          </a:solidFill>
                          <a:latin typeface="Times New Roman"/>
                          <a:cs typeface="Times New Roman"/>
                        </a:rPr>
                        <a:t>Di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extLst>
                  <a:ext uri="{0D108BD9-81ED-4DB2-BD59-A6C34878D82A}">
                    <a16:rowId xmlns:a16="http://schemas.microsoft.com/office/drawing/2014/main" val="10000"/>
                  </a:ext>
                </a:extLst>
              </a:tr>
              <a:tr h="66407">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415334">
                <a:tc>
                  <a:txBody>
                    <a:bodyPr/>
                    <a:lstStyle/>
                    <a:p>
                      <a:pPr marL="109220">
                        <a:lnSpc>
                          <a:spcPct val="100000"/>
                        </a:lnSpc>
                        <a:spcBef>
                          <a:spcPts val="890"/>
                        </a:spcBef>
                      </a:pPr>
                      <a:r>
                        <a:rPr sz="3200" b="1" spc="25" dirty="0">
                          <a:solidFill>
                            <a:srgbClr val="010103"/>
                          </a:solidFill>
                          <a:latin typeface="Times New Roman"/>
                          <a:cs typeface="Times New Roman"/>
                        </a:rPr>
                        <a:t>Tl</a:t>
                      </a:r>
                      <a:endParaRPr sz="3200">
                        <a:latin typeface="Times New Roman"/>
                        <a:cs typeface="Times New Roman"/>
                      </a:endParaRPr>
                    </a:p>
                  </a:txBody>
                  <a:tcPr marL="0" marR="0" marT="113031" marB="0">
                    <a:lnT w="9525">
                      <a:solidFill>
                        <a:srgbClr val="000000"/>
                      </a:solidFill>
                      <a:prstDash val="solid"/>
                    </a:lnT>
                    <a:lnB w="9525">
                      <a:solidFill>
                        <a:srgbClr val="000000"/>
                      </a:solidFill>
                      <a:prstDash val="solid"/>
                    </a:lnB>
                  </a:tcPr>
                </a:tc>
                <a:tc>
                  <a:txBody>
                    <a:bodyPr/>
                    <a:lstStyle/>
                    <a:p>
                      <a:pPr marL="641350">
                        <a:lnSpc>
                          <a:spcPct val="100000"/>
                        </a:lnSpc>
                        <a:spcBef>
                          <a:spcPts val="990"/>
                        </a:spcBef>
                      </a:pPr>
                      <a:r>
                        <a:rPr sz="3100" b="1" spc="50" dirty="0">
                          <a:solidFill>
                            <a:srgbClr val="010103"/>
                          </a:solidFill>
                          <a:latin typeface="Times New Roman"/>
                          <a:cs typeface="Times New Roman"/>
                        </a:rPr>
                        <a:t>30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41457">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415334">
                <a:tc>
                  <a:txBody>
                    <a:bodyPr/>
                    <a:lstStyle/>
                    <a:p>
                      <a:pPr marL="109220">
                        <a:lnSpc>
                          <a:spcPct val="100000"/>
                        </a:lnSpc>
                        <a:spcBef>
                          <a:spcPts val="990"/>
                        </a:spcBef>
                      </a:pPr>
                      <a:r>
                        <a:rPr sz="3100" b="1" spc="45" dirty="0">
                          <a:solidFill>
                            <a:srgbClr val="010103"/>
                          </a:solidFill>
                          <a:latin typeface="Times New Roman"/>
                          <a:cs typeface="Times New Roman"/>
                        </a:rPr>
                        <a:t>T2</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marL="642620">
                        <a:lnSpc>
                          <a:spcPct val="100000"/>
                        </a:lnSpc>
                        <a:spcBef>
                          <a:spcPts val="990"/>
                        </a:spcBef>
                      </a:pPr>
                      <a:r>
                        <a:rPr sz="3100" b="1" spc="50" dirty="0">
                          <a:solidFill>
                            <a:srgbClr val="010103"/>
                          </a:solidFill>
                          <a:latin typeface="Times New Roman"/>
                          <a:cs typeface="Times New Roman"/>
                        </a:rPr>
                        <a:t>40</a:t>
                      </a:r>
                      <a:endParaRPr sz="3100" dirty="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41457">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415334">
                <a:tc>
                  <a:txBody>
                    <a:bodyPr/>
                    <a:lstStyle/>
                    <a:p>
                      <a:pPr marL="109220">
                        <a:lnSpc>
                          <a:spcPct val="100000"/>
                        </a:lnSpc>
                        <a:spcBef>
                          <a:spcPts val="955"/>
                        </a:spcBef>
                      </a:pPr>
                      <a:r>
                        <a:rPr sz="3100" b="1" spc="60" dirty="0">
                          <a:solidFill>
                            <a:srgbClr val="010103"/>
                          </a:solidFill>
                          <a:latin typeface="Times New Roman"/>
                          <a:cs typeface="Times New Roman"/>
                        </a:rPr>
                        <a:t>T3</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marL="643890">
                        <a:lnSpc>
                          <a:spcPct val="100000"/>
                        </a:lnSpc>
                        <a:spcBef>
                          <a:spcPts val="955"/>
                        </a:spcBef>
                      </a:pPr>
                      <a:r>
                        <a:rPr sz="3100" b="1" spc="50" dirty="0">
                          <a:solidFill>
                            <a:srgbClr val="010103"/>
                          </a:solidFill>
                          <a:latin typeface="Times New Roman"/>
                          <a:cs typeface="Times New Roman"/>
                        </a:rPr>
                        <a:t>50</a:t>
                      </a:r>
                      <a:endParaRPr sz="3100" dirty="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gn="r">
                        <a:lnSpc>
                          <a:spcPct val="100000"/>
                        </a:lnSpc>
                        <a:spcBef>
                          <a:spcPts val="955"/>
                        </a:spcBef>
                      </a:pPr>
                      <a:r>
                        <a:rPr sz="3100" b="1" spc="50" dirty="0">
                          <a:solidFill>
                            <a:srgbClr val="010103"/>
                          </a:solidFill>
                          <a:latin typeface="Times New Roman"/>
                          <a:cs typeface="Times New Roman"/>
                        </a:rPr>
                        <a:t>05</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69545" algn="r">
                        <a:lnSpc>
                          <a:spcPct val="100000"/>
                        </a:lnSpc>
                        <a:spcBef>
                          <a:spcPts val="955"/>
                        </a:spcBef>
                      </a:pPr>
                      <a:r>
                        <a:rPr sz="3100" b="1" spc="35" dirty="0">
                          <a:solidFill>
                            <a:srgbClr val="010103"/>
                          </a:solidFill>
                          <a:latin typeface="Times New Roman"/>
                          <a:cs typeface="Times New Roman"/>
                        </a:rPr>
                        <a:t>40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957300">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dirty="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1270">
                        <a:lnSpc>
                          <a:spcPts val="440"/>
                        </a:lnSpc>
                        <a:spcBef>
                          <a:spcPts val="5"/>
                        </a:spcBef>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700"/>
                        </a:spcBef>
                      </a:pPr>
                      <a:endParaRPr sz="700">
                        <a:latin typeface="Times New Roman"/>
                        <a:cs typeface="Times New Roman"/>
                      </a:endParaRPr>
                    </a:p>
                    <a:p>
                      <a:pPr marL="66675">
                        <a:lnSpc>
                          <a:spcPts val="690"/>
                        </a:lnSpc>
                        <a:spcBef>
                          <a:spcPts val="5"/>
                        </a:spcBef>
                      </a:pPr>
                      <a:r>
                        <a:rPr sz="700" spc="-50" dirty="0">
                          <a:solidFill>
                            <a:srgbClr val="707770"/>
                          </a:solidFill>
                          <a:latin typeface="Times New Roman"/>
                          <a:cs typeface="Times New Roman"/>
                        </a:rPr>
                        <a:t>I</a:t>
                      </a:r>
                      <a:endParaRPr sz="7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669290" indent="-514350">
                        <a:lnSpc>
                          <a:spcPts val="440"/>
                        </a:lnSpc>
                        <a:spcBef>
                          <a:spcPts val="5"/>
                        </a:spcBef>
                        <a:buClr>
                          <a:srgbClr val="707770"/>
                        </a:buClr>
                        <a:buSzPct val="162500"/>
                        <a:buChar char="■"/>
                        <a:tabLst>
                          <a:tab pos="669290" algn="l"/>
                        </a:tabLst>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spcBef>
                          <a:spcPts val="60"/>
                        </a:spcBef>
                      </a:pPr>
                      <a:endParaRPr sz="700" dirty="0">
                        <a:latin typeface="Times New Roman"/>
                        <a:cs typeface="Times New Roman"/>
                      </a:endParaRPr>
                    </a:p>
                    <a:p>
                      <a:pPr marR="18415" algn="r">
                        <a:lnSpc>
                          <a:spcPts val="640"/>
                        </a:lnSpc>
                        <a:spcBef>
                          <a:spcPts val="5"/>
                        </a:spcBef>
                      </a:pPr>
                      <a:r>
                        <a:rPr sz="700" spc="-50" dirty="0">
                          <a:solidFill>
                            <a:srgbClr val="707770"/>
                          </a:solidFill>
                          <a:latin typeface="Arial"/>
                          <a:cs typeface="Arial"/>
                        </a:rPr>
                        <a:t>J</a:t>
                      </a:r>
                      <a:endParaRPr sz="700" dirty="0">
                        <a:latin typeface="Arial"/>
                        <a:cs typeface="Arial"/>
                      </a:endParaRPr>
                    </a:p>
                  </a:txBody>
                  <a:tcPr marL="0" marR="0" marT="0" marB="0">
                    <a:lnT w="9525">
                      <a:solidFill>
                        <a:srgbClr val="000000"/>
                      </a:solidFill>
                      <a:prstDash val="solid"/>
                    </a:lnT>
                  </a:tcPr>
                </a:tc>
                <a:extLst>
                  <a:ext uri="{0D108BD9-81ED-4DB2-BD59-A6C34878D82A}">
                    <a16:rowId xmlns:a16="http://schemas.microsoft.com/office/drawing/2014/main" val="10007"/>
                  </a:ext>
                </a:extLst>
              </a:tr>
            </a:tbl>
          </a:graphicData>
        </a:graphic>
      </p:graphicFrame>
      <p:sp>
        <p:nvSpPr>
          <p:cNvPr id="5" name="object 5"/>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99713">
              <a:lnSpc>
                <a:spcPct val="100000"/>
              </a:lnSpc>
              <a:spcBef>
                <a:spcPts val="111"/>
              </a:spcBef>
            </a:pPr>
            <a:r>
              <a:rPr sz="4500" b="1" spc="-195" dirty="0">
                <a:solidFill>
                  <a:srgbClr val="002060"/>
                </a:solidFill>
              </a:rPr>
              <a:t>Deadline Monotonic Scheduling</a:t>
            </a:r>
          </a:p>
        </p:txBody>
      </p:sp>
      <p:sp>
        <p:nvSpPr>
          <p:cNvPr id="6" name="TextBox 5">
            <a:extLst>
              <a:ext uri="{FF2B5EF4-FFF2-40B4-BE49-F238E27FC236}">
                <a16:creationId xmlns:a16="http://schemas.microsoft.com/office/drawing/2014/main" id="{DECE860F-1727-E4E2-7416-C4DF7865D2E5}"/>
              </a:ext>
            </a:extLst>
          </p:cNvPr>
          <p:cNvSpPr txBox="1"/>
          <p:nvPr/>
        </p:nvSpPr>
        <p:spPr>
          <a:xfrm>
            <a:off x="152400" y="4890177"/>
            <a:ext cx="5410200" cy="1477328"/>
          </a:xfrm>
          <a:prstGeom prst="rect">
            <a:avLst/>
          </a:prstGeom>
          <a:noFill/>
        </p:spPr>
        <p:txBody>
          <a:bodyPr wrap="square" rtlCol="0">
            <a:spAutoFit/>
          </a:bodyPr>
          <a:lstStyle/>
          <a:p>
            <a:r>
              <a:rPr lang="en-US" dirty="0"/>
              <a:t>Deadline Monotonic Scheduling (DMS) is a fixed-priority preemptive scheduling algorithm used in real-time operating systems (RTOS). </a:t>
            </a:r>
            <a:r>
              <a:rPr lang="en-US" b="1" dirty="0">
                <a:solidFill>
                  <a:srgbClr val="FF0000"/>
                </a:solidFill>
              </a:rPr>
              <a:t>It assigns priorities to tasks based on their deadlines—the shorter the deadline, the higher the priority.</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6" name="Rectangle 15">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0"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442168" y="244742"/>
            <a:ext cx="5261624" cy="1235225"/>
          </a:xfrm>
          <a:prstGeom prst="rect">
            <a:avLst/>
          </a:prstGeom>
        </p:spPr>
        <p:txBody>
          <a:bodyPr vert="horz" lIns="91440" tIns="45720" rIns="91440" bIns="45720" rtlCol="0" anchor="ctr">
            <a:normAutofit/>
          </a:bodyPr>
          <a:lstStyle/>
          <a:p>
            <a:pPr marL="12700" defTabSz="914400"/>
            <a:r>
              <a:rPr lang="en-US" sz="3100" b="1" kern="1200" dirty="0">
                <a:solidFill>
                  <a:schemeClr val="tx1"/>
                </a:solidFill>
                <a:latin typeface="+mj-lt"/>
                <a:ea typeface="+mj-ea"/>
                <a:cs typeface="+mj-cs"/>
              </a:rPr>
              <a:t>RMS or EDF or DMS Comparison</a:t>
            </a:r>
          </a:p>
        </p:txBody>
      </p:sp>
      <p:graphicFrame>
        <p:nvGraphicFramePr>
          <p:cNvPr id="4" name="Table 3">
            <a:extLst>
              <a:ext uri="{FF2B5EF4-FFF2-40B4-BE49-F238E27FC236}">
                <a16:creationId xmlns:a16="http://schemas.microsoft.com/office/drawing/2014/main" id="{A4AD4F76-1989-A15F-0E6A-00280D044F22}"/>
              </a:ext>
            </a:extLst>
          </p:cNvPr>
          <p:cNvGraphicFramePr>
            <a:graphicFrameLocks noGrp="1"/>
          </p:cNvGraphicFramePr>
          <p:nvPr>
            <p:extLst>
              <p:ext uri="{D42A27DB-BD31-4B8C-83A1-F6EECF244321}">
                <p14:modId xmlns:p14="http://schemas.microsoft.com/office/powerpoint/2010/main" val="57272741"/>
              </p:ext>
            </p:extLst>
          </p:nvPr>
        </p:nvGraphicFramePr>
        <p:xfrm>
          <a:off x="809717" y="2375210"/>
          <a:ext cx="7524271" cy="3844617"/>
        </p:xfrm>
        <a:graphic>
          <a:graphicData uri="http://schemas.openxmlformats.org/drawingml/2006/table">
            <a:tbl>
              <a:tblPr/>
              <a:tblGrid>
                <a:gridCol w="1286531">
                  <a:extLst>
                    <a:ext uri="{9D8B030D-6E8A-4147-A177-3AD203B41FA5}">
                      <a16:colId xmlns:a16="http://schemas.microsoft.com/office/drawing/2014/main" val="2547865655"/>
                    </a:ext>
                  </a:extLst>
                </a:gridCol>
                <a:gridCol w="1954131">
                  <a:extLst>
                    <a:ext uri="{9D8B030D-6E8A-4147-A177-3AD203B41FA5}">
                      <a16:colId xmlns:a16="http://schemas.microsoft.com/office/drawing/2014/main" val="1596388781"/>
                    </a:ext>
                  </a:extLst>
                </a:gridCol>
                <a:gridCol w="2071606">
                  <a:extLst>
                    <a:ext uri="{9D8B030D-6E8A-4147-A177-3AD203B41FA5}">
                      <a16:colId xmlns:a16="http://schemas.microsoft.com/office/drawing/2014/main" val="718715182"/>
                    </a:ext>
                  </a:extLst>
                </a:gridCol>
                <a:gridCol w="2212003">
                  <a:extLst>
                    <a:ext uri="{9D8B030D-6E8A-4147-A177-3AD203B41FA5}">
                      <a16:colId xmlns:a16="http://schemas.microsoft.com/office/drawing/2014/main" val="3960140790"/>
                    </a:ext>
                  </a:extLst>
                </a:gridCol>
              </a:tblGrid>
              <a:tr h="454790">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Aspect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Deadline Monotonic Scheduling (DMS)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Earliest Deadline First (EDF)</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Rate Monotonic Scheduling (RMS)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93216"/>
                  </a:ext>
                </a:extLst>
              </a:tr>
              <a:tr h="248493">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Priority Type</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Dynamic</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8100545"/>
                  </a:ext>
                </a:extLst>
              </a:tr>
              <a:tr h="661087">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Priority Assignment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deadlines (shorter = higher)</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current deadlines (earliest = highest)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periods (shorter period = higher priority)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3073768"/>
                  </a:ext>
                </a:extLst>
              </a:tr>
              <a:tr h="661087">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Preemption</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Higher fixed-priority tasks preempt lower ones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Tasks with closer deadlines preempt others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Higher fixed-priority tasks preempt lower ones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9216738"/>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fixed-priority systems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dynamic-priority systems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fixed-priority systems with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8485325"/>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Complexity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Simpler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More complex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Simpler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97143071"/>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CPU Utilization</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Generally lower  less than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Can achieve up to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Generally lower less than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3730685"/>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Best For</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Systems with varying deadlines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3279091"/>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0DA2-D878-A9CA-878E-E01B4CCCCCC2}"/>
              </a:ext>
            </a:extLst>
          </p:cNvPr>
          <p:cNvSpPr>
            <a:spLocks noGrp="1"/>
          </p:cNvSpPr>
          <p:nvPr>
            <p:ph type="title"/>
          </p:nvPr>
        </p:nvSpPr>
        <p:spPr>
          <a:xfrm>
            <a:off x="628650" y="63143"/>
            <a:ext cx="7886700" cy="1325563"/>
          </a:xfrm>
        </p:spPr>
        <p:txBody>
          <a:bodyPr/>
          <a:lstStyle/>
          <a:p>
            <a:r>
              <a:rPr lang="en-US" sz="4500" b="1" dirty="0" err="1">
                <a:solidFill>
                  <a:srgbClr val="002060"/>
                </a:solidFill>
              </a:rPr>
              <a:t>FreeRTOS</a:t>
            </a:r>
            <a:r>
              <a:rPr lang="en-US" sz="4500" b="1" dirty="0">
                <a:solidFill>
                  <a:srgbClr val="002060"/>
                </a:solidFill>
              </a:rPr>
              <a:t> Scheduling Policy</a:t>
            </a:r>
          </a:p>
        </p:txBody>
      </p:sp>
      <p:sp>
        <p:nvSpPr>
          <p:cNvPr id="3" name="Content Placeholder 2">
            <a:extLst>
              <a:ext uri="{FF2B5EF4-FFF2-40B4-BE49-F238E27FC236}">
                <a16:creationId xmlns:a16="http://schemas.microsoft.com/office/drawing/2014/main" id="{A43451FC-1C15-33CB-4F21-8B1DE1DF968C}"/>
              </a:ext>
            </a:extLst>
          </p:cNvPr>
          <p:cNvSpPr>
            <a:spLocks noGrp="1"/>
          </p:cNvSpPr>
          <p:nvPr>
            <p:ph idx="1"/>
          </p:nvPr>
        </p:nvSpPr>
        <p:spPr>
          <a:xfrm>
            <a:off x="152400" y="1371600"/>
            <a:ext cx="8763000" cy="5334000"/>
          </a:xfrm>
        </p:spPr>
        <p:txBody>
          <a:bodyPr>
            <a:normAutofit/>
          </a:bodyPr>
          <a:lstStyle/>
          <a:p>
            <a:pPr marL="0" indent="0">
              <a:lnSpc>
                <a:spcPct val="120000"/>
              </a:lnSpc>
              <a:buNone/>
            </a:pP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uses a priority-based preemptive scheduling policy by default, but it also supports time-slicing for tasks with the same priority. Changing the scheduling policy beyond these capabilities involves modifying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kernel itself, which can be complex.</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Here are the primary scheduling policies in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1. </a:t>
            </a:r>
            <a:r>
              <a:rPr lang="en-US" sz="1600" b="1" spc="55" dirty="0">
                <a:solidFill>
                  <a:srgbClr val="072F07"/>
                </a:solidFill>
                <a:latin typeface="Arial" panose="020B0604020202020204" pitchFamily="34" charset="0"/>
                <a:cs typeface="Arial" panose="020B0604020202020204" pitchFamily="34" charset="0"/>
              </a:rPr>
              <a:t>Priority-Based Preemptive Scheduling</a:t>
            </a:r>
            <a:r>
              <a:rPr lang="en-US" sz="1600" spc="55" dirty="0">
                <a:solidFill>
                  <a:srgbClr val="072F07"/>
                </a:solidFill>
                <a:latin typeface="Arial" panose="020B0604020202020204" pitchFamily="34" charset="0"/>
                <a:cs typeface="Arial" panose="020B0604020202020204" pitchFamily="34" charset="0"/>
              </a:rPr>
              <a:t>: Higher priority tasks preempt lower priority tasks. Tasks of the same priority use time-slicing to share CPU time.</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2. </a:t>
            </a:r>
            <a:r>
              <a:rPr lang="en-US" sz="1600" b="1" spc="55" dirty="0">
                <a:solidFill>
                  <a:srgbClr val="072F07"/>
                </a:solidFill>
                <a:latin typeface="Arial" panose="020B0604020202020204" pitchFamily="34" charset="0"/>
                <a:cs typeface="Arial" panose="020B0604020202020204" pitchFamily="34" charset="0"/>
              </a:rPr>
              <a:t>Time-Slicing</a:t>
            </a:r>
            <a:r>
              <a:rPr lang="en-US" sz="1600" spc="55" dirty="0">
                <a:solidFill>
                  <a:srgbClr val="072F07"/>
                </a:solidFill>
                <a:latin typeface="Arial" panose="020B0604020202020204" pitchFamily="34" charset="0"/>
                <a:cs typeface="Arial" panose="020B0604020202020204" pitchFamily="34" charset="0"/>
              </a:rPr>
              <a:t>: If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is set to 1, tasks of the same priority will share CPU time equally in a round-robin manner.</a:t>
            </a:r>
          </a:p>
          <a:p>
            <a:pPr marL="0" indent="0">
              <a:lnSpc>
                <a:spcPct val="120000"/>
              </a:lnSpc>
              <a:buNone/>
            </a:pPr>
            <a:r>
              <a:rPr lang="en-US" sz="1600" b="1" spc="55" dirty="0">
                <a:solidFill>
                  <a:srgbClr val="072F07"/>
                </a:solidFill>
                <a:latin typeface="Arial" panose="020B0604020202020204" pitchFamily="34" charset="0"/>
                <a:cs typeface="Arial" panose="020B0604020202020204" pitchFamily="34" charset="0"/>
              </a:rPr>
              <a:t>Enable/Disable Time-Slicing:</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In `</a:t>
            </a:r>
            <a:r>
              <a:rPr lang="en-US" sz="1600" spc="55" dirty="0" err="1">
                <a:solidFill>
                  <a:srgbClr val="072F07"/>
                </a:solidFill>
                <a:latin typeface="Arial" panose="020B0604020202020204" pitchFamily="34" charset="0"/>
                <a:cs typeface="Arial" panose="020B0604020202020204" pitchFamily="34" charset="0"/>
              </a:rPr>
              <a:t>FreeRTOSConfig.h</a:t>
            </a:r>
            <a:r>
              <a:rPr lang="en-US" sz="1600" spc="55" dirty="0">
                <a:solidFill>
                  <a:srgbClr val="072F07"/>
                </a:solidFill>
                <a:latin typeface="Arial" panose="020B0604020202020204" pitchFamily="34" charset="0"/>
                <a:cs typeface="Arial" panose="020B0604020202020204" pitchFamily="34" charset="0"/>
              </a:rPr>
              <a:t>`, set the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macro to 1 to enable or 0 to disable time-slicing. #define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1 // Enable time-slicing</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If you want to implement a custom scheduling policy, you would need to modify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kernel code. This requires a deep understanding of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scheduler and careful consideration of the potential impacts on system stability and performance.</a:t>
            </a:r>
          </a:p>
        </p:txBody>
      </p:sp>
    </p:spTree>
    <p:extLst>
      <p:ext uri="{BB962C8B-B14F-4D97-AF65-F5344CB8AC3E}">
        <p14:creationId xmlns:p14="http://schemas.microsoft.com/office/powerpoint/2010/main" val="2432747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643B1-64ED-C830-A9AF-51336B2AC05D}"/>
              </a:ext>
            </a:extLst>
          </p:cNvPr>
          <p:cNvSpPr>
            <a:spLocks noGrp="1"/>
          </p:cNvSpPr>
          <p:nvPr>
            <p:ph type="title"/>
          </p:nvPr>
        </p:nvSpPr>
        <p:spPr/>
        <p:txBody>
          <a:bodyPr/>
          <a:lstStyle/>
          <a:p>
            <a:r>
              <a:rPr lang="en-US" b="1" dirty="0">
                <a:solidFill>
                  <a:srgbClr val="002060"/>
                </a:solidFill>
              </a:rPr>
              <a:t>Inter Task communication and Synchronization</a:t>
            </a:r>
          </a:p>
        </p:txBody>
      </p:sp>
    </p:spTree>
    <p:extLst>
      <p:ext uri="{BB962C8B-B14F-4D97-AF65-F5344CB8AC3E}">
        <p14:creationId xmlns:p14="http://schemas.microsoft.com/office/powerpoint/2010/main" val="2022134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975620-7DA8-973A-1634-4A8C912CAF9F}"/>
              </a:ext>
            </a:extLst>
          </p:cNvPr>
          <p:cNvSpPr>
            <a:spLocks noGrp="1"/>
          </p:cNvSpPr>
          <p:nvPr>
            <p:ph type="title"/>
          </p:nvPr>
        </p:nvSpPr>
        <p:spPr>
          <a:xfrm>
            <a:off x="628650" y="365129"/>
            <a:ext cx="7886700" cy="473071"/>
          </a:xfrm>
        </p:spPr>
        <p:txBody>
          <a:bodyPr>
            <a:normAutofit fontScale="90000"/>
          </a:bodyPr>
          <a:lstStyle/>
          <a:p>
            <a:r>
              <a:rPr lang="en-US" sz="4500" b="1" dirty="0">
                <a:solidFill>
                  <a:srgbClr val="002060"/>
                </a:solidFill>
              </a:rPr>
              <a:t>Queue</a:t>
            </a:r>
          </a:p>
        </p:txBody>
      </p:sp>
      <p:sp>
        <p:nvSpPr>
          <p:cNvPr id="5" name="Content Placeholder 4">
            <a:extLst>
              <a:ext uri="{FF2B5EF4-FFF2-40B4-BE49-F238E27FC236}">
                <a16:creationId xmlns:a16="http://schemas.microsoft.com/office/drawing/2014/main" id="{97D8C61D-19F1-6FA5-CB2A-2FEE406409AA}"/>
              </a:ext>
            </a:extLst>
          </p:cNvPr>
          <p:cNvSpPr>
            <a:spLocks noGrp="1"/>
          </p:cNvSpPr>
          <p:nvPr>
            <p:ph idx="1"/>
          </p:nvPr>
        </p:nvSpPr>
        <p:spPr>
          <a:xfrm>
            <a:off x="152400" y="990600"/>
            <a:ext cx="8839200" cy="5715000"/>
          </a:xfrm>
        </p:spPr>
        <p:txBody>
          <a:bodyPr>
            <a:normAutofit/>
          </a:bodyPr>
          <a:lstStyle/>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in a RTOS is a kernel object that can pass information between tasks without incurring overwrites from other tasks or entering a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race condition</a:t>
            </a:r>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first in, first out (FIFO) system where items are removed from the queue once read.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simple FIFO system with atomic reads and writes. “Atomic operations” are those that cannot be interrupted by other tasks during their execution. This ensures that another task cannot overwrite our data before it is read by the intended target.</a:t>
            </a: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indent="0">
              <a:buNone/>
            </a:pPr>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this example, Task A writes some data to a queue. No other thread can interrupt Task A during that writing process. After, Task B can write some other piece of data to the queue. Task B’s data will appear behind Task A’s data, as the queue is a FIFO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280608FA-6F0A-605A-BA21-4A541259F7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80" t="7554" r="17299" b="10538"/>
          <a:stretch/>
        </p:blipFill>
        <p:spPr bwMode="auto">
          <a:xfrm>
            <a:off x="2133600" y="3438728"/>
            <a:ext cx="3345180" cy="15697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7192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C2B0-F10B-F28A-4420-EB427B94824F}"/>
              </a:ext>
            </a:extLst>
          </p:cNvPr>
          <p:cNvSpPr>
            <a:spLocks noGrp="1"/>
          </p:cNvSpPr>
          <p:nvPr>
            <p:ph type="title"/>
          </p:nvPr>
        </p:nvSpPr>
        <p:spPr>
          <a:xfrm>
            <a:off x="628650" y="365128"/>
            <a:ext cx="7886700" cy="625471"/>
          </a:xfrm>
        </p:spPr>
        <p:txBody>
          <a:bodyPr>
            <a:normAutofit fontScale="90000"/>
          </a:bodyPr>
          <a:lstStyle/>
          <a:p>
            <a:r>
              <a:rPr lang="en-US" sz="4500" b="1" dirty="0">
                <a:solidFill>
                  <a:srgbClr val="002060"/>
                </a:solidFill>
              </a:rPr>
              <a:t>Mutex</a:t>
            </a:r>
          </a:p>
        </p:txBody>
      </p:sp>
      <p:sp>
        <p:nvSpPr>
          <p:cNvPr id="3" name="Content Placeholder 2">
            <a:extLst>
              <a:ext uri="{FF2B5EF4-FFF2-40B4-BE49-F238E27FC236}">
                <a16:creationId xmlns:a16="http://schemas.microsoft.com/office/drawing/2014/main" id="{5E3433E3-7EC7-F510-7494-64D9DE77033A}"/>
              </a:ext>
            </a:extLst>
          </p:cNvPr>
          <p:cNvSpPr>
            <a:spLocks noGrp="1"/>
          </p:cNvSpPr>
          <p:nvPr>
            <p:ph idx="1"/>
          </p:nvPr>
        </p:nvSpPr>
        <p:spPr>
          <a:xfrm>
            <a:off x="152400" y="914400"/>
            <a:ext cx="8763000" cy="4351338"/>
          </a:xfrm>
        </p:spPr>
        <p:txBody>
          <a:bodyPr/>
          <a:lstStyle/>
          <a:p>
            <a:pPr marL="0" marR="0">
              <a:lnSpc>
                <a:spcPct val="107000"/>
              </a:lnSpc>
              <a:spcBef>
                <a:spcPts val="0"/>
              </a:spcBef>
              <a:spcAft>
                <a:spcPts val="800"/>
              </a:spcAft>
            </a:pP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A mutex (short for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MUTual</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EXclusion</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is a flag or lock used to allow only one thread to access a section of code at a time. It blocks (or locks out) all other threads from accessing the code or resource. This ensures that anything executed in that critical section is thread-safe and information will not be corrupted by other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Without such a locking mechanism, we are liable to end up with a </a:t>
            </a:r>
            <a:r>
              <a:rPr lang="en-US" sz="1800" dirty="0">
                <a:effectLst/>
                <a:latin typeface="Arial" panose="020B0604020202020204" pitchFamily="34" charset="0"/>
                <a:ea typeface="Tahoma" panose="020B0604030504040204" pitchFamily="34" charset="0"/>
                <a:cs typeface="Arial" panose="020B0604020202020204" pitchFamily="34" charset="0"/>
              </a:rPr>
              <a:t>race</a:t>
            </a:r>
            <a:r>
              <a:rPr lang="en-US" sz="1800" u="sng" dirty="0">
                <a:solidFill>
                  <a:srgbClr val="0000FF"/>
                </a:solidFill>
                <a:effectLst/>
                <a:latin typeface="Arial" panose="020B0604020202020204" pitchFamily="34" charset="0"/>
                <a:ea typeface="Tahoma" panose="020B0604030504040204" pitchFamily="34" charset="0"/>
                <a:cs typeface="Arial" panose="020B0604020202020204" pitchFamily="34" charset="0"/>
              </a:rPr>
              <a:t> </a:t>
            </a:r>
            <a:r>
              <a:rPr lang="en-US" sz="1800" dirty="0">
                <a:effectLst/>
                <a:latin typeface="Arial" panose="020B0604020202020204" pitchFamily="34" charset="0"/>
                <a:ea typeface="Tahoma" panose="020B0604030504040204" pitchFamily="34" charset="0"/>
                <a:cs typeface="Arial" panose="020B0604020202020204" pitchFamily="34" charset="0"/>
              </a:rPr>
              <a:t>condition</a:t>
            </a:r>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 in our code as multiple threads attempt to read and modify a common resource (such as a global variable, serial port, etc.). </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76DFC2-63CC-A097-CBD1-CC0093620FEE}"/>
              </a:ext>
            </a:extLst>
          </p:cNvPr>
          <p:cNvPicPr>
            <a:picLocks noChangeAspect="1"/>
          </p:cNvPicPr>
          <p:nvPr/>
        </p:nvPicPr>
        <p:blipFill>
          <a:blip r:embed="rId2"/>
          <a:stretch>
            <a:fillRect/>
          </a:stretch>
        </p:blipFill>
        <p:spPr>
          <a:xfrm>
            <a:off x="0" y="3119252"/>
            <a:ext cx="7452824" cy="3694640"/>
          </a:xfrm>
          <a:prstGeom prst="rect">
            <a:avLst/>
          </a:prstGeom>
        </p:spPr>
      </p:pic>
      <p:sp>
        <p:nvSpPr>
          <p:cNvPr id="5" name="TextBox 4">
            <a:extLst>
              <a:ext uri="{FF2B5EF4-FFF2-40B4-BE49-F238E27FC236}">
                <a16:creationId xmlns:a16="http://schemas.microsoft.com/office/drawing/2014/main" id="{83F92E93-A076-B101-091D-21FC27D009E1}"/>
              </a:ext>
            </a:extLst>
          </p:cNvPr>
          <p:cNvSpPr txBox="1"/>
          <p:nvPr/>
        </p:nvSpPr>
        <p:spPr>
          <a:xfrm>
            <a:off x="7620000" y="3090069"/>
            <a:ext cx="1371600" cy="3301994"/>
          </a:xfrm>
          <a:prstGeom prst="rect">
            <a:avLst/>
          </a:prstGeom>
          <a:noFill/>
        </p:spPr>
        <p:txBody>
          <a:bodyPr wrap="square" rtlCol="0">
            <a:spAutoFit/>
          </a:bodyPr>
          <a:lstStyle/>
          <a:p>
            <a:pPr marL="0" marR="0">
              <a:lnSpc>
                <a:spcPct val="107000"/>
              </a:lnSpc>
              <a:spcBef>
                <a:spcPts val="0"/>
              </a:spcBef>
              <a:spcAft>
                <a:spcPts val="800"/>
              </a:spcAft>
            </a:pPr>
            <a:r>
              <a:rPr lang="en-US" sz="1400" kern="10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This results in the same value being written to global/shared memory, even though two increment commands were executed. This is known as a “race condition”.</a:t>
            </a:r>
            <a:endParaRPr lang="en-US" sz="1400"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637089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BDCD-39AE-7EC6-3CC6-A43D003DCDEC}"/>
              </a:ext>
            </a:extLst>
          </p:cNvPr>
          <p:cNvSpPr>
            <a:spLocks noGrp="1"/>
          </p:cNvSpPr>
          <p:nvPr>
            <p:ph type="title"/>
          </p:nvPr>
        </p:nvSpPr>
        <p:spPr/>
        <p:txBody>
          <a:bodyPr/>
          <a:lstStyle/>
          <a:p>
            <a:r>
              <a:rPr lang="en-US" sz="4500" b="1" dirty="0">
                <a:solidFill>
                  <a:srgbClr val="002060"/>
                </a:solidFill>
              </a:rPr>
              <a:t>System Behavior with Mutex</a:t>
            </a:r>
          </a:p>
        </p:txBody>
      </p:sp>
      <p:pic>
        <p:nvPicPr>
          <p:cNvPr id="4" name="Content Placeholder 3">
            <a:extLst>
              <a:ext uri="{FF2B5EF4-FFF2-40B4-BE49-F238E27FC236}">
                <a16:creationId xmlns:a16="http://schemas.microsoft.com/office/drawing/2014/main" id="{84CD65D7-DFE0-042A-0FD6-23F141DF361A}"/>
              </a:ext>
            </a:extLst>
          </p:cNvPr>
          <p:cNvPicPr>
            <a:picLocks noGrp="1" noChangeAspect="1"/>
          </p:cNvPicPr>
          <p:nvPr>
            <p:ph idx="1"/>
          </p:nvPr>
        </p:nvPicPr>
        <p:blipFill>
          <a:blip r:embed="rId2"/>
          <a:stretch>
            <a:fillRect/>
          </a:stretch>
        </p:blipFill>
        <p:spPr>
          <a:xfrm>
            <a:off x="533400" y="1729887"/>
            <a:ext cx="8305800" cy="4671383"/>
          </a:xfrm>
          <a:prstGeom prst="rect">
            <a:avLst/>
          </a:prstGeom>
        </p:spPr>
      </p:pic>
    </p:spTree>
    <p:extLst>
      <p:ext uri="{BB962C8B-B14F-4D97-AF65-F5344CB8AC3E}">
        <p14:creationId xmlns:p14="http://schemas.microsoft.com/office/powerpoint/2010/main" val="7334555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B83B-E985-EA3B-C065-627FBBC5AEDB}"/>
              </a:ext>
            </a:extLst>
          </p:cNvPr>
          <p:cNvSpPr>
            <a:spLocks noGrp="1"/>
          </p:cNvSpPr>
          <p:nvPr>
            <p:ph type="title"/>
          </p:nvPr>
        </p:nvSpPr>
        <p:spPr>
          <a:xfrm>
            <a:off x="628650" y="162569"/>
            <a:ext cx="7886700" cy="549272"/>
          </a:xfrm>
        </p:spPr>
        <p:txBody>
          <a:bodyPr>
            <a:normAutofit fontScale="90000"/>
          </a:bodyPr>
          <a:lstStyle/>
          <a:p>
            <a:r>
              <a:rPr lang="en-US" sz="4500" b="1" dirty="0">
                <a:solidFill>
                  <a:srgbClr val="002060"/>
                </a:solidFill>
              </a:rPr>
              <a:t>Semaphore</a:t>
            </a:r>
          </a:p>
        </p:txBody>
      </p:sp>
      <p:sp>
        <p:nvSpPr>
          <p:cNvPr id="3" name="Content Placeholder 2">
            <a:extLst>
              <a:ext uri="{FF2B5EF4-FFF2-40B4-BE49-F238E27FC236}">
                <a16:creationId xmlns:a16="http://schemas.microsoft.com/office/drawing/2014/main" id="{4276619E-4389-525E-D27E-A3EF82134558}"/>
              </a:ext>
            </a:extLst>
          </p:cNvPr>
          <p:cNvSpPr>
            <a:spLocks noGrp="1"/>
          </p:cNvSpPr>
          <p:nvPr>
            <p:ph idx="1"/>
          </p:nvPr>
        </p:nvSpPr>
        <p:spPr>
          <a:xfrm>
            <a:off x="628650" y="762000"/>
            <a:ext cx="7886700" cy="54149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semaphore is a variable used to control access to a common, shared resource that needs to be accessed by multiple threads or processes. It is similar to a mutex in that it can prevent other threads from accessing a shared resource or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mutex there is level of ownership of the lock (i.e., a single thread is said to have the lock while executing in a critical section), a semaphore is a counter to that as it allows multiple threads to enter a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theory, a semaphore is a shared counter that can be incremented and decremented atomically.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C04DB482-BA26-1995-E596-66A57EAD25FA}"/>
              </a:ext>
            </a:extLst>
          </p:cNvPr>
          <p:cNvPicPr>
            <a:picLocks noChangeAspect="1"/>
          </p:cNvPicPr>
          <p:nvPr/>
        </p:nvPicPr>
        <p:blipFill rotWithShape="1">
          <a:blip r:embed="rId2"/>
          <a:srcRect l="5064" t="3665" r="17721"/>
          <a:stretch/>
        </p:blipFill>
        <p:spPr>
          <a:xfrm>
            <a:off x="3505200" y="3469481"/>
            <a:ext cx="4648200" cy="3259946"/>
          </a:xfrm>
          <a:prstGeom prst="rect">
            <a:avLst/>
          </a:prstGeom>
        </p:spPr>
      </p:pic>
    </p:spTree>
    <p:extLst>
      <p:ext uri="{BB962C8B-B14F-4D97-AF65-F5344CB8AC3E}">
        <p14:creationId xmlns:p14="http://schemas.microsoft.com/office/powerpoint/2010/main" val="17243597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A7F5-9192-FE99-5965-04BB8F536564}"/>
              </a:ext>
            </a:extLst>
          </p:cNvPr>
          <p:cNvSpPr>
            <a:spLocks noGrp="1"/>
          </p:cNvSpPr>
          <p:nvPr>
            <p:ph type="title"/>
          </p:nvPr>
        </p:nvSpPr>
        <p:spPr>
          <a:xfrm>
            <a:off x="628650" y="365129"/>
            <a:ext cx="7886700" cy="625472"/>
          </a:xfrm>
        </p:spPr>
        <p:txBody>
          <a:bodyPr/>
          <a:lstStyle/>
          <a:p>
            <a:r>
              <a:rPr lang="en-US" dirty="0"/>
              <a:t>Use cases of Semaphore</a:t>
            </a:r>
          </a:p>
        </p:txBody>
      </p:sp>
      <p:sp>
        <p:nvSpPr>
          <p:cNvPr id="3" name="Content Placeholder 2">
            <a:extLst>
              <a:ext uri="{FF2B5EF4-FFF2-40B4-BE49-F238E27FC236}">
                <a16:creationId xmlns:a16="http://schemas.microsoft.com/office/drawing/2014/main" id="{07462A27-E5F3-1EBD-BA42-C4148B5BFDBA}"/>
              </a:ext>
            </a:extLst>
          </p:cNvPr>
          <p:cNvSpPr>
            <a:spLocks noGrp="1"/>
          </p:cNvSpPr>
          <p:nvPr>
            <p:ph idx="1"/>
          </p:nvPr>
        </p:nvSpPr>
        <p:spPr>
          <a:xfrm>
            <a:off x="225313" y="1295400"/>
            <a:ext cx="3432287" cy="5319955"/>
          </a:xfrm>
        </p:spPr>
        <p:txBody>
          <a:bodyPr>
            <a:normAutofit/>
          </a:bodyPr>
          <a:lstStyle/>
          <a:p>
            <a:pPr marL="0" indent="0" algn="l">
              <a:buNone/>
            </a:pPr>
            <a:r>
              <a:rPr lang="en-US" sz="1800" b="0" i="0" u="none" strike="noStrike" baseline="0" dirty="0">
                <a:latin typeface="Arial" panose="020B0604020202020204" pitchFamily="34" charset="0"/>
                <a:cs typeface="Arial" panose="020B0604020202020204" pitchFamily="34" charset="0"/>
              </a:rPr>
              <a:t>Some example use cases of semaphores include the following:</a:t>
            </a:r>
          </a:p>
          <a:p>
            <a:pPr algn="l"/>
            <a:r>
              <a:rPr lang="en-US" sz="1800" b="0" i="0" u="none" strike="noStrike" baseline="0" dirty="0">
                <a:latin typeface="Arial" panose="020B0604020202020204" pitchFamily="34" charset="0"/>
                <a:cs typeface="Arial" panose="020B0604020202020204" pitchFamily="34" charset="0"/>
              </a:rPr>
              <a:t>An ISR is finished servicing a peripheral. It may </a:t>
            </a:r>
            <a:r>
              <a:rPr lang="en-US" sz="1800" b="0" i="1" u="none" strike="noStrike" baseline="0" dirty="0">
                <a:latin typeface="Arial" panose="020B0604020202020204" pitchFamily="34" charset="0"/>
                <a:cs typeface="Arial" panose="020B0604020202020204" pitchFamily="34" charset="0"/>
              </a:rPr>
              <a:t>give </a:t>
            </a:r>
            <a:r>
              <a:rPr lang="en-US" sz="1800" b="0" i="0" u="none" strike="noStrike" baseline="0" dirty="0">
                <a:latin typeface="Arial" panose="020B0604020202020204" pitchFamily="34" charset="0"/>
                <a:cs typeface="Arial" panose="020B0604020202020204" pitchFamily="34" charset="0"/>
              </a:rPr>
              <a:t>a semaphore to provide tasks with a signal indicating that data is ready for further processing.</a:t>
            </a:r>
          </a:p>
          <a:p>
            <a:pPr algn="l"/>
            <a:r>
              <a:rPr lang="en-US" sz="1800" b="0" i="0" u="none" strike="noStrike" baseline="0" dirty="0">
                <a:latin typeface="Arial" panose="020B0604020202020204" pitchFamily="34" charset="0"/>
                <a:cs typeface="Arial" panose="020B0604020202020204" pitchFamily="34" charset="0"/>
              </a:rPr>
              <a:t>A task has reached a juncture where it needs to wait for other tasks in the system to </a:t>
            </a:r>
            <a:r>
              <a:rPr lang="en-US" sz="1800" b="0" i="1" u="none" strike="noStrike" baseline="0" dirty="0">
                <a:latin typeface="Arial" panose="020B0604020202020204" pitchFamily="34" charset="0"/>
                <a:cs typeface="Arial" panose="020B0604020202020204" pitchFamily="34" charset="0"/>
              </a:rPr>
              <a:t>catch up </a:t>
            </a:r>
            <a:r>
              <a:rPr lang="en-US" sz="1800" b="0" i="0" u="none" strike="noStrike" baseline="0" dirty="0">
                <a:latin typeface="Arial" panose="020B0604020202020204" pitchFamily="34" charset="0"/>
                <a:cs typeface="Arial" panose="020B0604020202020204" pitchFamily="34" charset="0"/>
              </a:rPr>
              <a:t>before moving on. In this case, a semaphore could be used to synchronize the tasks.</a:t>
            </a:r>
          </a:p>
          <a:p>
            <a:pPr algn="l"/>
            <a:r>
              <a:rPr lang="en-US" sz="1800" b="0" i="0" u="none" strike="noStrike" baseline="0" dirty="0">
                <a:latin typeface="Arial" panose="020B0604020202020204" pitchFamily="34" charset="0"/>
                <a:cs typeface="Arial" panose="020B0604020202020204" pitchFamily="34" charset="0"/>
              </a:rPr>
              <a:t>Restricting the number of simultaneous users of a restricted resource</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1FE0A0-2D51-25C4-63A6-C43F6DCEA6EC}"/>
              </a:ext>
            </a:extLst>
          </p:cNvPr>
          <p:cNvPicPr>
            <a:picLocks noChangeAspect="1"/>
          </p:cNvPicPr>
          <p:nvPr/>
        </p:nvPicPr>
        <p:blipFill>
          <a:blip r:embed="rId2"/>
          <a:stretch>
            <a:fillRect/>
          </a:stretch>
        </p:blipFill>
        <p:spPr>
          <a:xfrm>
            <a:off x="3810000" y="1295400"/>
            <a:ext cx="5108687" cy="2834223"/>
          </a:xfrm>
          <a:prstGeom prst="rect">
            <a:avLst/>
          </a:prstGeom>
          <a:ln>
            <a:solidFill>
              <a:schemeClr val="tx1"/>
            </a:solidFill>
          </a:ln>
        </p:spPr>
      </p:pic>
      <p:pic>
        <p:nvPicPr>
          <p:cNvPr id="7" name="Picture 6">
            <a:extLst>
              <a:ext uri="{FF2B5EF4-FFF2-40B4-BE49-F238E27FC236}">
                <a16:creationId xmlns:a16="http://schemas.microsoft.com/office/drawing/2014/main" id="{6C572F64-13BB-5FB0-4E87-06C1971C6E5A}"/>
              </a:ext>
            </a:extLst>
          </p:cNvPr>
          <p:cNvPicPr>
            <a:picLocks noChangeAspect="1"/>
          </p:cNvPicPr>
          <p:nvPr/>
        </p:nvPicPr>
        <p:blipFill>
          <a:blip r:embed="rId3"/>
          <a:stretch>
            <a:fillRect/>
          </a:stretch>
        </p:blipFill>
        <p:spPr>
          <a:xfrm>
            <a:off x="3733800" y="4265934"/>
            <a:ext cx="5181600" cy="2349421"/>
          </a:xfrm>
          <a:prstGeom prst="rect">
            <a:avLst/>
          </a:prstGeom>
          <a:ln>
            <a:solidFill>
              <a:schemeClr val="tx1"/>
            </a:solidFill>
          </a:ln>
        </p:spPr>
      </p:pic>
    </p:spTree>
    <p:extLst>
      <p:ext uri="{BB962C8B-B14F-4D97-AF65-F5344CB8AC3E}">
        <p14:creationId xmlns:p14="http://schemas.microsoft.com/office/powerpoint/2010/main" val="32089245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329B-CBD9-F125-55D1-3A62C872FA47}"/>
              </a:ext>
            </a:extLst>
          </p:cNvPr>
          <p:cNvSpPr>
            <a:spLocks noGrp="1"/>
          </p:cNvSpPr>
          <p:nvPr>
            <p:ph type="title"/>
          </p:nvPr>
        </p:nvSpPr>
        <p:spPr>
          <a:xfrm>
            <a:off x="628650" y="365129"/>
            <a:ext cx="7886700" cy="549272"/>
          </a:xfrm>
        </p:spPr>
        <p:txBody>
          <a:bodyPr>
            <a:normAutofit fontScale="90000"/>
          </a:bodyPr>
          <a:lstStyle/>
          <a:p>
            <a:r>
              <a:rPr lang="en-US" sz="4500" b="1" dirty="0">
                <a:solidFill>
                  <a:srgbClr val="002060"/>
                </a:solidFill>
              </a:rPr>
              <a:t>Mutex vs Semaphore</a:t>
            </a:r>
          </a:p>
        </p:txBody>
      </p:sp>
      <p:sp>
        <p:nvSpPr>
          <p:cNvPr id="3" name="Content Placeholder 2">
            <a:extLst>
              <a:ext uri="{FF2B5EF4-FFF2-40B4-BE49-F238E27FC236}">
                <a16:creationId xmlns:a16="http://schemas.microsoft.com/office/drawing/2014/main" id="{5EB039C3-6B61-122F-7247-9C9A678551DA}"/>
              </a:ext>
            </a:extLst>
          </p:cNvPr>
          <p:cNvSpPr>
            <a:spLocks noGrp="1"/>
          </p:cNvSpPr>
          <p:nvPr>
            <p:ph idx="1"/>
          </p:nvPr>
        </p:nvSpPr>
        <p:spPr>
          <a:xfrm>
            <a:off x="76200" y="1066800"/>
            <a:ext cx="8915400" cy="5110163"/>
          </a:xfrm>
        </p:spPr>
        <p:txBody>
          <a:bodyPr/>
          <a:lstStyle/>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You can have a binary semaphore, which only counts to 1. </a:t>
            </a:r>
            <a:endParaRPr lang="en-US" sz="19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mutex, as mentioned earlier, implies that the same thread must “take” and “give” the mutex, which means the thread “owns” the mutex during critical section execution. A semaphore is given and taken by different threads, which means it’s better used as a signaling mechanism to synchronize threads.</a:t>
            </a:r>
            <a:endParaRPr lang="en-US" sz="19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Because you do not want an interrupt service routine (ISR) to block (hogging the CPU), you generally </a:t>
            </a:r>
            <a:r>
              <a:rPr lang="en-US" sz="19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do not want to use a mutex in an ISR. </a:t>
            </a:r>
          </a:p>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However, </a:t>
            </a:r>
            <a:r>
              <a:rPr lang="en-US" sz="19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you could use a semaphore in an ISR to signal to other threads that it has executed, and some data is ready for consumption.</a:t>
            </a:r>
          </a:p>
          <a:p>
            <a:pPr marL="0" marR="0">
              <a:lnSpc>
                <a:spcPct val="107000"/>
              </a:lnSpc>
              <a:spcBef>
                <a:spcPts val="0"/>
              </a:spcBef>
              <a:spcAft>
                <a:spcPts val="800"/>
              </a:spcAft>
            </a:pP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5783848-D06E-25C0-4093-5A393BF3C86E}"/>
              </a:ext>
            </a:extLst>
          </p:cNvPr>
          <p:cNvPicPr>
            <a:picLocks noChangeAspect="1"/>
          </p:cNvPicPr>
          <p:nvPr/>
        </p:nvPicPr>
        <p:blipFill>
          <a:blip r:embed="rId2"/>
          <a:stretch>
            <a:fillRect/>
          </a:stretch>
        </p:blipFill>
        <p:spPr>
          <a:xfrm>
            <a:off x="1905000" y="4428540"/>
            <a:ext cx="5864860" cy="2353260"/>
          </a:xfrm>
          <a:prstGeom prst="rect">
            <a:avLst/>
          </a:prstGeom>
        </p:spPr>
      </p:pic>
    </p:spTree>
    <p:extLst>
      <p:ext uri="{BB962C8B-B14F-4D97-AF65-F5344CB8AC3E}">
        <p14:creationId xmlns:p14="http://schemas.microsoft.com/office/powerpoint/2010/main" val="310203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152400"/>
            <a:ext cx="344424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Types of</a:t>
            </a:r>
            <a:r>
              <a:rPr lang="en-US" sz="4500" b="1" dirty="0">
                <a:solidFill>
                  <a:srgbClr val="002060"/>
                </a:solidFill>
              </a:rPr>
              <a:t> </a:t>
            </a:r>
            <a:r>
              <a:rPr sz="4500" b="1" dirty="0">
                <a:solidFill>
                  <a:srgbClr val="002060"/>
                </a:solidFill>
              </a:rPr>
              <a:t>RT</a:t>
            </a:r>
            <a:r>
              <a:rPr lang="en-US" sz="4500" b="1" dirty="0">
                <a:solidFill>
                  <a:srgbClr val="002060"/>
                </a:solidFill>
              </a:rPr>
              <a:t>O</a:t>
            </a:r>
            <a:r>
              <a:rPr sz="4500" b="1" dirty="0">
                <a:solidFill>
                  <a:srgbClr val="002060"/>
                </a:solidFill>
              </a:rPr>
              <a:t>S</a:t>
            </a:r>
          </a:p>
        </p:txBody>
      </p:sp>
      <p:sp>
        <p:nvSpPr>
          <p:cNvPr id="3" name="object 3"/>
          <p:cNvSpPr txBox="1"/>
          <p:nvPr/>
        </p:nvSpPr>
        <p:spPr>
          <a:xfrm>
            <a:off x="152400" y="990600"/>
            <a:ext cx="8839200" cy="5340565"/>
          </a:xfrm>
          <a:prstGeom prst="rect">
            <a:avLst/>
          </a:prstGeom>
        </p:spPr>
        <p:txBody>
          <a:bodyPr vert="horz" wrap="square" lIns="0" tIns="130175" rIns="0" bIns="0" rtlCol="0">
            <a:spAutoFit/>
          </a:bodyPr>
          <a:lstStyle/>
          <a:p>
            <a:pPr marL="12700" algn="just">
              <a:spcBef>
                <a:spcPts val="1025"/>
              </a:spcBef>
              <a:buClr>
                <a:srgbClr val="976703"/>
              </a:buClr>
              <a:tabLst>
                <a:tab pos="334637" algn="l"/>
              </a:tabLst>
            </a:pPr>
            <a:r>
              <a:rPr sz="2400" b="1" dirty="0">
                <a:latin typeface="Arial" panose="020B0604020202020204" pitchFamily="34" charset="0"/>
                <a:cs typeface="Arial" panose="020B0604020202020204" pitchFamily="34" charset="0"/>
              </a:rPr>
              <a:t>Soft</a:t>
            </a:r>
            <a:r>
              <a:rPr sz="2400" b="1" spc="10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Real</a:t>
            </a:r>
            <a:r>
              <a:rPr sz="2400" b="1" spc="180" dirty="0">
                <a:latin typeface="Arial" panose="020B0604020202020204" pitchFamily="34" charset="0"/>
                <a:cs typeface="Arial" panose="020B0604020202020204" pitchFamily="34" charset="0"/>
              </a:rPr>
              <a:t> </a:t>
            </a:r>
            <a:r>
              <a:rPr sz="2400" b="1" spc="-11" dirty="0">
                <a:latin typeface="Arial" panose="020B0604020202020204" pitchFamily="34" charset="0"/>
                <a:cs typeface="Arial" panose="020B0604020202020204" pitchFamily="34" charset="0"/>
              </a:rPr>
              <a:t>Time:</a:t>
            </a:r>
            <a:endParaRPr lang="en-US" sz="2400" b="1" spc="-11" dirty="0">
              <a:latin typeface="Arial" panose="020B0604020202020204" pitchFamily="34" charset="0"/>
              <a:cs typeface="Arial" panose="020B0604020202020204" pitchFamily="34" charset="0"/>
            </a:endParaRPr>
          </a:p>
          <a:p>
            <a:pPr marL="12700" algn="just">
              <a:spcBef>
                <a:spcPts val="1025"/>
              </a:spcBef>
              <a:buClr>
                <a:srgbClr val="976703"/>
              </a:buClr>
              <a:tabLst>
                <a:tab pos="334637" algn="l"/>
              </a:tabLst>
            </a:pPr>
            <a:r>
              <a:rPr dirty="0">
                <a:latin typeface="Arial" panose="020B0604020202020204" pitchFamily="34" charset="0"/>
                <a:cs typeface="Arial" panose="020B0604020202020204" pitchFamily="34" charset="0"/>
              </a:rPr>
              <a:t>Tasks are perfor</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ed by the syste</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s as fast as possible, </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issing of deadlines so</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eti</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es</a:t>
            </a:r>
            <a:r>
              <a:rPr lang="en-US" b="1" dirty="0">
                <a:solidFill>
                  <a:srgbClr val="FF0000"/>
                </a:solidFill>
                <a:latin typeface="Arial" panose="020B0604020202020204" pitchFamily="34" charset="0"/>
                <a:cs typeface="Arial" panose="020B0604020202020204" pitchFamily="34" charset="0"/>
              </a:rPr>
              <a:t> is</a:t>
            </a:r>
            <a:r>
              <a:rPr b="1" dirty="0">
                <a:solidFill>
                  <a:srgbClr val="FF0000"/>
                </a:solidFill>
                <a:latin typeface="Arial" panose="020B0604020202020204" pitchFamily="34" charset="0"/>
                <a:cs typeface="Arial" panose="020B0604020202020204" pitchFamily="34" charset="0"/>
              </a:rPr>
              <a:t> allowed</a:t>
            </a:r>
            <a:r>
              <a:rPr lang="en-US" b="1"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These systems often </a:t>
            </a:r>
            <a:r>
              <a:rPr lang="en-US" b="1" dirty="0">
                <a:solidFill>
                  <a:srgbClr val="FF0000"/>
                </a:solidFill>
                <a:latin typeface="Arial" panose="020B0604020202020204" pitchFamily="34" charset="0"/>
                <a:cs typeface="Arial" panose="020B0604020202020204" pitchFamily="34" charset="0"/>
              </a:rPr>
              <a:t>offer only a best-effort promise for keeping deadlines.</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Cruise control in a car is a good example of a soft real-time system because there are no hard specifications or expectations of it. the control system will eventually get them close to their desired speed most of the time.</a:t>
            </a:r>
          </a:p>
          <a:p>
            <a:pPr marL="12700" algn="just">
              <a:spcBef>
                <a:spcPts val="1025"/>
              </a:spcBef>
              <a:buClr>
                <a:srgbClr val="976703"/>
              </a:buClr>
              <a:tabLst>
                <a:tab pos="334637" algn="l"/>
              </a:tabLst>
            </a:pPr>
            <a:r>
              <a:rPr lang="en-US" sz="2400" b="1" spc="-11" dirty="0">
                <a:latin typeface="Arial" panose="020B0604020202020204" pitchFamily="34" charset="0"/>
                <a:cs typeface="Arial" panose="020B0604020202020204" pitchFamily="34" charset="0"/>
              </a:rPr>
              <a:t>Firm Real Time:</a:t>
            </a:r>
          </a:p>
          <a:p>
            <a:pPr marL="12700" algn="just">
              <a:spcBef>
                <a:spcPts val="1025"/>
              </a:spcBef>
              <a:buClr>
                <a:srgbClr val="976703"/>
              </a:buClr>
              <a:tabLst>
                <a:tab pos="334637" algn="l"/>
              </a:tabLst>
            </a:pPr>
            <a:r>
              <a:rPr lang="en-US" dirty="0">
                <a:latin typeface="Arial" panose="020B0604020202020204" pitchFamily="34" charset="0"/>
                <a:cs typeface="Arial" panose="020B0604020202020204" pitchFamily="34" charset="0"/>
              </a:rPr>
              <a:t>As opposed to hard real-time systems, </a:t>
            </a:r>
            <a:r>
              <a:rPr lang="en-US" b="1" dirty="0">
                <a:solidFill>
                  <a:srgbClr val="FF0000"/>
                </a:solidFill>
                <a:latin typeface="Arial" panose="020B0604020202020204" pitchFamily="34" charset="0"/>
                <a:cs typeface="Arial" panose="020B0604020202020204" pitchFamily="34" charset="0"/>
              </a:rPr>
              <a:t>firm real-time systems need to hit their deadlines nearly all the time. </a:t>
            </a:r>
            <a:r>
              <a:rPr lang="en-US" dirty="0">
                <a:latin typeface="Arial" panose="020B0604020202020204" pitchFamily="34" charset="0"/>
                <a:cs typeface="Arial" panose="020B0604020202020204" pitchFamily="34" charset="0"/>
              </a:rPr>
              <a:t>If video and audio lose synchronization momentarily, it probably won't be considered a system failure, but will likely upset the consumer of the video.</a:t>
            </a:r>
            <a:endParaRPr dirty="0">
              <a:latin typeface="Arial" panose="020B0604020202020204" pitchFamily="34" charset="0"/>
              <a:cs typeface="Arial" panose="020B0604020202020204" pitchFamily="34" charset="0"/>
            </a:endParaRPr>
          </a:p>
          <a:p>
            <a:pPr marL="12699" algn="just">
              <a:spcBef>
                <a:spcPts val="935"/>
              </a:spcBef>
              <a:buClr>
                <a:srgbClr val="976703"/>
              </a:buClr>
              <a:tabLst>
                <a:tab pos="331462" algn="l"/>
              </a:tabLst>
            </a:pPr>
            <a:r>
              <a:rPr sz="2400" b="1" dirty="0">
                <a:latin typeface="Arial" panose="020B0604020202020204" pitchFamily="34" charset="0"/>
                <a:cs typeface="Arial" panose="020B0604020202020204" pitchFamily="34" charset="0"/>
              </a:rPr>
              <a:t>Hard Real Time:</a:t>
            </a:r>
          </a:p>
          <a:p>
            <a:pPr algn="l"/>
            <a:r>
              <a:rPr lang="en-US" sz="1800" b="1" i="0" u="none" strike="noStrike" baseline="0" dirty="0">
                <a:solidFill>
                  <a:srgbClr val="FF0000"/>
                </a:solidFill>
                <a:latin typeface="Arial" panose="020B0604020202020204" pitchFamily="34" charset="0"/>
                <a:cs typeface="Arial" panose="020B0604020202020204" pitchFamily="34" charset="0"/>
              </a:rPr>
              <a:t>A hard real-time system must meet its deadline 100% of the time.</a:t>
            </a:r>
            <a:r>
              <a:rPr lang="en-US" sz="1800" b="0" i="0" u="none" strike="noStrike" baseline="0" dirty="0">
                <a:latin typeface="Arial" panose="020B0604020202020204" pitchFamily="34" charset="0"/>
                <a:cs typeface="Arial" panose="020B0604020202020204" pitchFamily="34" charset="0"/>
              </a:rPr>
              <a:t> If the system does not meet a deadline, then it is considered to have failed. </a:t>
            </a:r>
            <a:r>
              <a:rPr lang="en-US" sz="1800" b="0" i="1" u="none" strike="noStrike" baseline="0" dirty="0">
                <a:latin typeface="Arial" panose="020B0604020202020204" pitchFamily="34" charset="0"/>
                <a:cs typeface="Arial" panose="020B0604020202020204" pitchFamily="34" charset="0"/>
              </a:rPr>
              <a:t>Some examples of hard real-time systems can be found in medical devices, such as pacemakers and control systems with extremely tightly controlled parameters.</a:t>
            </a:r>
            <a:endParaRPr sz="3100" i="1" dirty="0">
              <a:latin typeface="Arial" panose="020B0604020202020204" pitchFamily="34" charset="0"/>
              <a:cs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C7D4-2953-549C-4C4A-806DBACC6053}"/>
              </a:ext>
            </a:extLst>
          </p:cNvPr>
          <p:cNvSpPr>
            <a:spLocks noGrp="1"/>
          </p:cNvSpPr>
          <p:nvPr>
            <p:ph type="title"/>
          </p:nvPr>
        </p:nvSpPr>
        <p:spPr>
          <a:xfrm>
            <a:off x="76200" y="0"/>
            <a:ext cx="8763000" cy="777872"/>
          </a:xfrm>
        </p:spPr>
        <p:txBody>
          <a:bodyPr>
            <a:normAutofit fontScale="90000"/>
          </a:bodyPr>
          <a:lstStyle/>
          <a:p>
            <a:r>
              <a:rPr lang="en-US" sz="4500" b="1" dirty="0">
                <a:solidFill>
                  <a:srgbClr val="002060"/>
                </a:solidFill>
              </a:rPr>
              <a:t>Priority Inversion and Priority Inheritance</a:t>
            </a:r>
          </a:p>
        </p:txBody>
      </p:sp>
      <p:sp>
        <p:nvSpPr>
          <p:cNvPr id="3" name="Content Placeholder 2">
            <a:extLst>
              <a:ext uri="{FF2B5EF4-FFF2-40B4-BE49-F238E27FC236}">
                <a16:creationId xmlns:a16="http://schemas.microsoft.com/office/drawing/2014/main" id="{9D19CF4E-A075-B77B-7BE9-F4788DDE6B91}"/>
              </a:ext>
            </a:extLst>
          </p:cNvPr>
          <p:cNvSpPr>
            <a:spLocks noGrp="1"/>
          </p:cNvSpPr>
          <p:nvPr>
            <p:ph idx="1"/>
          </p:nvPr>
        </p:nvSpPr>
        <p:spPr>
          <a:xfrm>
            <a:off x="228600" y="1143000"/>
            <a:ext cx="3452832" cy="5486400"/>
          </a:xfrm>
        </p:spPr>
        <p:txBody>
          <a:bodyPr/>
          <a:lstStyle/>
          <a:p>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In </a:t>
            </a:r>
            <a:r>
              <a:rPr lang="en-US" sz="2000" b="1" kern="0" dirty="0" err="1">
                <a:solidFill>
                  <a:srgbClr val="FF0000"/>
                </a:solidFill>
                <a:effectLst/>
                <a:latin typeface="Arial" panose="020B0604020202020204" pitchFamily="34" charset="0"/>
                <a:ea typeface="Times New Roman" panose="02020603050405020304" pitchFamily="18" charset="0"/>
                <a:cs typeface="Arial" panose="020B0604020202020204" pitchFamily="34" charset="0"/>
              </a:rPr>
              <a:t>FreeRTOS</a:t>
            </a: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 mutex involves priority inheritance for the calling thread. </a:t>
            </a:r>
          </a:p>
          <a:p>
            <a:r>
              <a:rPr lang="en-US" sz="20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If a high priority thread is waiting for a lock from a low priority thread, the low priority thread’s priority is raised to be equal to or above the waiting thread so that it can quickly finish executing the critical section and release the lock.</a:t>
            </a:r>
          </a:p>
          <a:p>
            <a:r>
              <a:rPr lang="en-US" sz="20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This helps alleviate the problem of </a:t>
            </a:r>
            <a:r>
              <a:rPr lang="en-US" sz="20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inversion.</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2E14E918-0ADB-DB59-EB64-0C758D62864E}"/>
              </a:ext>
            </a:extLst>
          </p:cNvPr>
          <p:cNvPicPr>
            <a:picLocks noChangeAspect="1"/>
          </p:cNvPicPr>
          <p:nvPr/>
        </p:nvPicPr>
        <p:blipFill>
          <a:blip r:embed="rId2"/>
          <a:stretch>
            <a:fillRect/>
          </a:stretch>
        </p:blipFill>
        <p:spPr>
          <a:xfrm>
            <a:off x="3886200" y="642157"/>
            <a:ext cx="4700568" cy="3320243"/>
          </a:xfrm>
          <a:prstGeom prst="rect">
            <a:avLst/>
          </a:prstGeom>
        </p:spPr>
      </p:pic>
      <p:pic>
        <p:nvPicPr>
          <p:cNvPr id="7" name="Picture 6">
            <a:extLst>
              <a:ext uri="{FF2B5EF4-FFF2-40B4-BE49-F238E27FC236}">
                <a16:creationId xmlns:a16="http://schemas.microsoft.com/office/drawing/2014/main" id="{A7ABC53C-6F8E-E981-15E1-922A40B2C03D}"/>
              </a:ext>
            </a:extLst>
          </p:cNvPr>
          <p:cNvPicPr>
            <a:picLocks noChangeAspect="1"/>
          </p:cNvPicPr>
          <p:nvPr/>
        </p:nvPicPr>
        <p:blipFill>
          <a:blip r:embed="rId3"/>
          <a:stretch>
            <a:fillRect/>
          </a:stretch>
        </p:blipFill>
        <p:spPr>
          <a:xfrm>
            <a:off x="4191000" y="3955539"/>
            <a:ext cx="4191000" cy="2919795"/>
          </a:xfrm>
          <a:prstGeom prst="rect">
            <a:avLst/>
          </a:prstGeom>
        </p:spPr>
      </p:pic>
    </p:spTree>
    <p:extLst>
      <p:ext uri="{BB962C8B-B14F-4D97-AF65-F5344CB8AC3E}">
        <p14:creationId xmlns:p14="http://schemas.microsoft.com/office/powerpoint/2010/main" val="29290704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1ECE7-008B-16B4-9854-DFAAE33600CF}"/>
              </a:ext>
            </a:extLst>
          </p:cNvPr>
          <p:cNvSpPr>
            <a:spLocks noGrp="1"/>
          </p:cNvSpPr>
          <p:nvPr>
            <p:ph type="title"/>
          </p:nvPr>
        </p:nvSpPr>
        <p:spPr>
          <a:xfrm>
            <a:off x="0" y="1"/>
            <a:ext cx="9144000" cy="990600"/>
          </a:xfrm>
        </p:spPr>
        <p:txBody>
          <a:bodyPr/>
          <a:lstStyle/>
          <a:p>
            <a:r>
              <a:rPr lang="en-US" sz="4100" b="1" dirty="0">
                <a:solidFill>
                  <a:srgbClr val="002060"/>
                </a:solidFill>
              </a:rPr>
              <a:t>Direct</a:t>
            </a:r>
            <a:r>
              <a:rPr lang="en-US" dirty="0"/>
              <a:t> </a:t>
            </a:r>
            <a:r>
              <a:rPr lang="en-US" sz="4100" b="1" dirty="0">
                <a:solidFill>
                  <a:srgbClr val="002060"/>
                </a:solidFill>
              </a:rPr>
              <a:t>Task Notification</a:t>
            </a:r>
          </a:p>
        </p:txBody>
      </p:sp>
      <p:sp>
        <p:nvSpPr>
          <p:cNvPr id="3" name="Content Placeholder 2">
            <a:extLst>
              <a:ext uri="{FF2B5EF4-FFF2-40B4-BE49-F238E27FC236}">
                <a16:creationId xmlns:a16="http://schemas.microsoft.com/office/drawing/2014/main" id="{7603C6A3-671E-F33B-1ACD-B118D465BF83}"/>
              </a:ext>
            </a:extLst>
          </p:cNvPr>
          <p:cNvSpPr>
            <a:spLocks noGrp="1"/>
          </p:cNvSpPr>
          <p:nvPr>
            <p:ph idx="1"/>
          </p:nvPr>
        </p:nvSpPr>
        <p:spPr>
          <a:xfrm>
            <a:off x="76200" y="838200"/>
            <a:ext cx="9067800" cy="6019799"/>
          </a:xfrm>
        </p:spPr>
        <p:txBody>
          <a:bodyPr>
            <a:normAutofit/>
          </a:bodyPr>
          <a:lstStyle/>
          <a:p>
            <a:pPr algn="l"/>
            <a:r>
              <a:rPr lang="en-US" sz="2000" b="0" i="0" u="none" strike="noStrike" baseline="0" dirty="0">
                <a:latin typeface="Arial" panose="020B0604020202020204" pitchFamily="34" charset="0"/>
                <a:cs typeface="Arial" panose="020B0604020202020204" pitchFamily="34" charset="0"/>
              </a:rPr>
              <a:t>Direct task notifications are like the other communication mechanisms discussed, except that they do not require the communication object to first be instantiated in RAM like it used to be in Queue. </a:t>
            </a:r>
          </a:p>
          <a:p>
            <a:pPr algn="l"/>
            <a:r>
              <a:rPr lang="en-US" sz="2000" b="0" i="0" u="none" strike="noStrike" baseline="0" dirty="0">
                <a:latin typeface="Arial" panose="020B0604020202020204" pitchFamily="34" charset="0"/>
                <a:cs typeface="Arial" panose="020B0604020202020204" pitchFamily="34" charset="0"/>
              </a:rPr>
              <a:t>They are also faster than semaphores or queues (between 35% and 45% faster).</a:t>
            </a:r>
          </a:p>
          <a:p>
            <a:pPr algn="l"/>
            <a:r>
              <a:rPr lang="en-US" sz="2000" b="0" i="0" u="none" strike="noStrike" baseline="0" dirty="0">
                <a:latin typeface="Arial" panose="020B0604020202020204" pitchFamily="34" charset="0"/>
                <a:cs typeface="Arial" panose="020B0604020202020204" pitchFamily="34" charset="0"/>
              </a:rPr>
              <a:t>They do have some limitations, the largest two being that </a:t>
            </a:r>
            <a:r>
              <a:rPr lang="en-US" sz="2000" b="1" i="0" u="none" strike="noStrike" baseline="0" dirty="0">
                <a:solidFill>
                  <a:srgbClr val="FF0000"/>
                </a:solidFill>
                <a:latin typeface="Arial" panose="020B0604020202020204" pitchFamily="34" charset="0"/>
                <a:cs typeface="Arial" panose="020B0604020202020204" pitchFamily="34" charset="0"/>
              </a:rPr>
              <a:t>only one task can be notified at a time and notifications can be sent by ISRs but not received.</a:t>
            </a:r>
          </a:p>
          <a:p>
            <a:pPr algn="l"/>
            <a:r>
              <a:rPr lang="en-US" sz="2000" b="0" i="0" u="none" strike="noStrike" baseline="0" dirty="0">
                <a:latin typeface="Arial" panose="020B0604020202020204" pitchFamily="34" charset="0"/>
                <a:cs typeface="Arial" panose="020B0604020202020204" pitchFamily="34" charset="0"/>
              </a:rPr>
              <a:t>Direct task notifications have two main components: </a:t>
            </a:r>
          </a:p>
          <a:p>
            <a:pPr lvl="1"/>
            <a:r>
              <a:rPr lang="en-US" sz="1700" b="1" i="0" u="none" strike="noStrike" baseline="0" dirty="0">
                <a:latin typeface="Arial" panose="020B0604020202020204" pitchFamily="34" charset="0"/>
                <a:cs typeface="Arial" panose="020B0604020202020204" pitchFamily="34" charset="0"/>
              </a:rPr>
              <a:t>Notification itself </a:t>
            </a:r>
            <a:r>
              <a:rPr lang="en-US" sz="1700" b="0" i="0" u="none" strike="noStrike" baseline="0" dirty="0">
                <a:latin typeface="Arial" panose="020B0604020202020204" pitchFamily="34" charset="0"/>
                <a:cs typeface="Arial" panose="020B0604020202020204" pitchFamily="34" charset="0"/>
              </a:rPr>
              <a:t>(which behaves very much like how a semaphore or queue behaves when unblocking a task) </a:t>
            </a:r>
          </a:p>
          <a:p>
            <a:pPr lvl="1"/>
            <a:r>
              <a:rPr lang="en-US" sz="1700" b="1" i="0" u="none" strike="noStrike" baseline="0" dirty="0">
                <a:latin typeface="Arial" panose="020B0604020202020204" pitchFamily="34" charset="0"/>
                <a:cs typeface="Arial" panose="020B0604020202020204" pitchFamily="34" charset="0"/>
              </a:rPr>
              <a:t>32-bit Notification value. </a:t>
            </a:r>
          </a:p>
          <a:p>
            <a:pPr algn="l"/>
            <a:r>
              <a:rPr lang="en-US" sz="2000" b="0" i="0" u="none" strike="noStrike" baseline="0" dirty="0">
                <a:latin typeface="Arial" panose="020B0604020202020204" pitchFamily="34" charset="0"/>
                <a:cs typeface="Arial" panose="020B0604020202020204" pitchFamily="34" charset="0"/>
              </a:rPr>
              <a:t>The notification value is optional and has a few different uses.</a:t>
            </a:r>
          </a:p>
          <a:p>
            <a:pPr algn="l"/>
            <a:r>
              <a:rPr lang="en-US" sz="2000" b="0" i="0" u="none" strike="noStrike" baseline="0" dirty="0">
                <a:latin typeface="Arial" panose="020B0604020202020204" pitchFamily="34" charset="0"/>
                <a:cs typeface="Arial" panose="020B0604020202020204" pitchFamily="34" charset="0"/>
              </a:rPr>
              <a:t> A notifier has the option of overwriting the entire value or using the notification value as if it were a bitfield and setting a single bit.</a:t>
            </a:r>
          </a:p>
          <a:p>
            <a:pPr algn="l"/>
            <a:r>
              <a:rPr lang="en-US" sz="2000" b="0" i="0" u="none" strike="noStrike" baseline="0" dirty="0">
                <a:latin typeface="Arial" panose="020B0604020202020204" pitchFamily="34" charset="0"/>
                <a:cs typeface="Arial" panose="020B0604020202020204" pitchFamily="34" charset="0"/>
              </a:rPr>
              <a:t> Setting individual bits can come in handy for signaling different behaviors that you'd like the task to be made aware of without resorting to a more complicated command-driven implementation based on queues.</a:t>
            </a:r>
          </a:p>
          <a:p>
            <a:pPr algn="l"/>
            <a:r>
              <a:rPr lang="en-US" sz="2000" i="1" dirty="0">
                <a:latin typeface="Arial" panose="020B0604020202020204" pitchFamily="34" charset="0"/>
                <a:cs typeface="Arial" panose="020B0604020202020204" pitchFamily="34" charset="0"/>
              </a:rPr>
              <a:t>T</a:t>
            </a:r>
            <a:r>
              <a:rPr lang="en-US" sz="2000" b="0" i="1" u="none" strike="noStrike" baseline="0" dirty="0">
                <a:latin typeface="Arial" panose="020B0604020202020204" pitchFamily="34" charset="0"/>
                <a:cs typeface="Arial" panose="020B0604020202020204" pitchFamily="34" charset="0"/>
              </a:rPr>
              <a:t>ask notifications sound a bit like semaphores but it’s a faster alternative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44146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C0359-2591-F873-EDAB-8465B8731A3D}"/>
              </a:ext>
            </a:extLst>
          </p:cNvPr>
          <p:cNvSpPr>
            <a:spLocks noGrp="1"/>
          </p:cNvSpPr>
          <p:nvPr>
            <p:ph type="title"/>
          </p:nvPr>
        </p:nvSpPr>
        <p:spPr>
          <a:xfrm>
            <a:off x="542925" y="32657"/>
            <a:ext cx="8058150" cy="762001"/>
          </a:xfrm>
        </p:spPr>
        <p:txBody>
          <a:bodyPr>
            <a:normAutofit/>
          </a:bodyPr>
          <a:lstStyle/>
          <a:p>
            <a:r>
              <a:rPr lang="en-US" sz="4100" b="1" dirty="0">
                <a:solidFill>
                  <a:srgbClr val="002060"/>
                </a:solidFill>
              </a:rPr>
              <a:t>Software Timer</a:t>
            </a:r>
          </a:p>
        </p:txBody>
      </p:sp>
      <p:sp>
        <p:nvSpPr>
          <p:cNvPr id="3" name="Content Placeholder 2">
            <a:extLst>
              <a:ext uri="{FF2B5EF4-FFF2-40B4-BE49-F238E27FC236}">
                <a16:creationId xmlns:a16="http://schemas.microsoft.com/office/drawing/2014/main" id="{85198EB0-56F5-E97C-85E8-F3707A333C99}"/>
              </a:ext>
            </a:extLst>
          </p:cNvPr>
          <p:cNvSpPr>
            <a:spLocks noGrp="1"/>
          </p:cNvSpPr>
          <p:nvPr>
            <p:ph idx="1"/>
          </p:nvPr>
        </p:nvSpPr>
        <p:spPr>
          <a:xfrm>
            <a:off x="12441" y="914400"/>
            <a:ext cx="9119117" cy="5791200"/>
          </a:xfrm>
        </p:spPr>
        <p:txBody>
          <a:bodyPr>
            <a:normAutofit/>
          </a:bodyPr>
          <a:lstStyle/>
          <a:p>
            <a:pPr algn="l"/>
            <a:r>
              <a:rPr lang="en-US" sz="2000" dirty="0">
                <a:latin typeface="Arial" panose="020B0604020202020204" pitchFamily="34" charset="0"/>
                <a:cs typeface="Arial" panose="020B0604020202020204" pitchFamily="34" charset="0"/>
              </a:rPr>
              <a:t>S</a:t>
            </a:r>
            <a:r>
              <a:rPr lang="en-US" sz="2000" b="0" i="0" u="none" strike="noStrike" baseline="0" dirty="0">
                <a:latin typeface="Arial" panose="020B0604020202020204" pitchFamily="34" charset="0"/>
                <a:cs typeface="Arial" panose="020B0604020202020204" pitchFamily="34" charset="0"/>
              </a:rPr>
              <a:t>oftware timers are timers that are implemented with software. In MCUs, its common to have many different hardware peripheral timers available. </a:t>
            </a:r>
          </a:p>
          <a:p>
            <a:pPr algn="l"/>
            <a:r>
              <a:rPr lang="en-US" sz="2000" b="0" i="0" u="none" strike="noStrike" baseline="0" dirty="0">
                <a:latin typeface="Arial" panose="020B0604020202020204" pitchFamily="34" charset="0"/>
                <a:cs typeface="Arial" panose="020B0604020202020204" pitchFamily="34" charset="0"/>
              </a:rPr>
              <a:t>Hardware Timers are often high resolution and have many different modes and features that are used to offload work from the CPU. </a:t>
            </a:r>
          </a:p>
          <a:p>
            <a:pPr algn="l"/>
            <a:r>
              <a:rPr lang="en-US" sz="2000" b="0" i="0" u="none" strike="noStrike" baseline="0" dirty="0">
                <a:latin typeface="Arial" panose="020B0604020202020204" pitchFamily="34" charset="0"/>
                <a:cs typeface="Arial" panose="020B0604020202020204" pitchFamily="34" charset="0"/>
              </a:rPr>
              <a:t>However, there are two downsides to hardware timers:</a:t>
            </a:r>
          </a:p>
          <a:p>
            <a:pPr lvl="1"/>
            <a:r>
              <a:rPr lang="en-US" sz="1600" b="0" i="0" u="none" strike="noStrike" baseline="0" dirty="0">
                <a:latin typeface="Arial" panose="020B0604020202020204" pitchFamily="34" charset="0"/>
                <a:cs typeface="Arial" panose="020B0604020202020204" pitchFamily="34" charset="0"/>
              </a:rPr>
              <a:t>Different MCUs will have slightly different implementations for timers. Because of this, it is easy for code to become dependent on the underlying hardware.</a:t>
            </a:r>
          </a:p>
          <a:p>
            <a:pPr lvl="1"/>
            <a:r>
              <a:rPr lang="en-US" sz="1600" b="0" i="0" u="none" strike="noStrike" baseline="0" dirty="0">
                <a:latin typeface="Arial" panose="020B0604020202020204" pitchFamily="34" charset="0"/>
                <a:cs typeface="Arial" panose="020B0604020202020204" pitchFamily="34" charset="0"/>
              </a:rPr>
              <a:t>They will generally take more development time to set up than using the software-based timer that has already been provided by the RTOS.</a:t>
            </a:r>
            <a:endParaRPr lang="en-US" sz="2000" b="0" i="0" u="none" strike="noStrike" baseline="0" dirty="0">
              <a:latin typeface="Arial" panose="020B0604020202020204" pitchFamily="34" charset="0"/>
              <a:cs typeface="Arial" panose="020B0604020202020204" pitchFamily="34" charset="0"/>
            </a:endParaRPr>
          </a:p>
          <a:p>
            <a:pPr algn="l"/>
            <a:r>
              <a:rPr lang="en-US" sz="1800" b="0" i="0" u="none" strike="noStrike" baseline="0" dirty="0">
                <a:latin typeface="PalatinoLinotype-Roman"/>
              </a:rPr>
              <a:t>Software timers alleviate this coupling by implementing multiple timer channels via software, rather than hardware. So, instead of an application being dependent on specific hardware, it can be used (without modification) on any platform the RTOS supports, which is extremely convenient.</a:t>
            </a:r>
          </a:p>
          <a:p>
            <a:pPr algn="l"/>
            <a:r>
              <a:rPr lang="en-US" sz="1800" b="0" i="0" u="none" strike="noStrike" baseline="0" dirty="0" err="1">
                <a:latin typeface="Courier New" panose="02070309020205020404" pitchFamily="49" charset="0"/>
                <a:cs typeface="Courier New" panose="02070309020205020404" pitchFamily="49" charset="0"/>
              </a:rPr>
              <a:t>configUSE_TIMERS</a:t>
            </a:r>
            <a:r>
              <a:rPr lang="en-US" sz="1800" b="0" i="0" u="none" strike="noStrike" baseline="0" dirty="0">
                <a:latin typeface="Courier New" panose="02070309020205020404" pitchFamily="49" charset="0"/>
                <a:cs typeface="Courier New" panose="02070309020205020404" pitchFamily="49" charset="0"/>
              </a:rPr>
              <a:t> </a:t>
            </a:r>
            <a:r>
              <a:rPr lang="en-US" sz="1800" b="0" i="0" u="none" strike="noStrike" baseline="0" dirty="0">
                <a:latin typeface="PalatinoLinotype-Roman"/>
              </a:rPr>
              <a:t>must be defined as </a:t>
            </a:r>
            <a:r>
              <a:rPr lang="en-US" sz="1800" b="0" i="0" u="none" strike="noStrike" baseline="0" dirty="0">
                <a:latin typeface="FreeMono"/>
              </a:rPr>
              <a:t>1</a:t>
            </a:r>
            <a:r>
              <a:rPr lang="en-US" sz="1800" dirty="0">
                <a:latin typeface="PalatinoLinotype-Roman"/>
              </a:rPr>
              <a:t> in </a:t>
            </a:r>
            <a:r>
              <a:rPr lang="en-US" sz="1800" b="0" i="0" u="none" strike="noStrike" baseline="0" dirty="0" err="1">
                <a:latin typeface="Courier New" panose="02070309020205020404" pitchFamily="49" charset="0"/>
                <a:cs typeface="Courier New" panose="02070309020205020404" pitchFamily="49" charset="0"/>
              </a:rPr>
              <a:t>FreeRTOSConfig.h</a:t>
            </a:r>
            <a:endParaRPr lang="en-US" sz="1800" b="0" i="0" u="none" strike="noStrike" baseline="0" dirty="0">
              <a:latin typeface="Courier New" panose="02070309020205020404" pitchFamily="49" charset="0"/>
              <a:cs typeface="Courier New" panose="02070309020205020404" pitchFamily="49" charset="0"/>
            </a:endParaRPr>
          </a:p>
          <a:p>
            <a:pPr algn="l"/>
            <a:r>
              <a:rPr lang="en-US" sz="1800" b="1" i="1" dirty="0">
                <a:solidFill>
                  <a:srgbClr val="FF0000"/>
                </a:solidFill>
                <a:latin typeface="PalatinoLinotype-Italic"/>
              </a:rPr>
              <a:t>T</a:t>
            </a:r>
            <a:r>
              <a:rPr lang="en-US" sz="1800" b="1" i="1" u="none" strike="noStrike" baseline="0" dirty="0">
                <a:solidFill>
                  <a:srgbClr val="FF0000"/>
                </a:solidFill>
                <a:latin typeface="PalatinoLinotype-Italic"/>
              </a:rPr>
              <a:t>he code that's executed when the timer fires </a:t>
            </a:r>
          </a:p>
          <a:p>
            <a:pPr marL="0" indent="0" algn="l">
              <a:buNone/>
            </a:pPr>
            <a:r>
              <a:rPr lang="en-US" sz="1800" b="1" i="1" u="none" strike="noStrike" baseline="0" dirty="0">
                <a:solidFill>
                  <a:srgbClr val="FF0000"/>
                </a:solidFill>
                <a:latin typeface="PalatinoLinotype-Italic"/>
              </a:rPr>
              <a:t>is executed inside the context of </a:t>
            </a:r>
          </a:p>
          <a:p>
            <a:pPr marL="0" indent="0" algn="l">
              <a:buNone/>
            </a:pPr>
            <a:r>
              <a:rPr lang="en-US" sz="1800" b="1" i="1" u="none" strike="noStrike" baseline="0" dirty="0">
                <a:solidFill>
                  <a:srgbClr val="FF0000"/>
                </a:solidFill>
                <a:latin typeface="PalatinoLinotype-Italic"/>
              </a:rPr>
              <a:t>the Software Timer Task, so you need to </a:t>
            </a:r>
          </a:p>
          <a:p>
            <a:pPr marL="0" indent="0" algn="l">
              <a:buNone/>
            </a:pPr>
            <a:r>
              <a:rPr lang="en-US" sz="1800" b="1" i="1" u="none" strike="noStrike" baseline="0">
                <a:solidFill>
                  <a:srgbClr val="FF0000"/>
                </a:solidFill>
                <a:latin typeface="PalatinoLinotype-Italic"/>
              </a:rPr>
              <a:t>take care of stack depth</a:t>
            </a:r>
            <a:endParaRPr lang="en-US" sz="1800" b="1" i="0" u="none" strike="noStrike" baseline="0" dirty="0">
              <a:solidFill>
                <a:srgbClr val="FF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BE4F3FE3-EA86-53D6-C1DA-ABA039BC19BB}"/>
              </a:ext>
            </a:extLst>
          </p:cNvPr>
          <p:cNvPicPr>
            <a:picLocks noChangeAspect="1"/>
          </p:cNvPicPr>
          <p:nvPr/>
        </p:nvPicPr>
        <p:blipFill>
          <a:blip r:embed="rId2"/>
          <a:stretch>
            <a:fillRect/>
          </a:stretch>
        </p:blipFill>
        <p:spPr>
          <a:xfrm>
            <a:off x="5054290" y="5272723"/>
            <a:ext cx="4077269" cy="1019317"/>
          </a:xfrm>
          <a:prstGeom prst="rect">
            <a:avLst/>
          </a:prstGeom>
        </p:spPr>
      </p:pic>
    </p:spTree>
    <p:extLst>
      <p:ext uri="{BB962C8B-B14F-4D97-AF65-F5344CB8AC3E}">
        <p14:creationId xmlns:p14="http://schemas.microsoft.com/office/powerpoint/2010/main" val="28930094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3700" y="2953405"/>
            <a:ext cx="255016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10350</Words>
  <Application>Microsoft Office PowerPoint</Application>
  <PresentationFormat>On-screen Show (4:3)</PresentationFormat>
  <Paragraphs>744</Paragraphs>
  <Slides>93</Slides>
  <Notes>8</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9" baseType="lpstr">
      <vt:lpstr>Aharoni</vt:lpstr>
      <vt:lpstr>Arial</vt:lpstr>
      <vt:lpstr>Calibri</vt:lpstr>
      <vt:lpstr>Calibri Light</vt:lpstr>
      <vt:lpstr>Courier New</vt:lpstr>
      <vt:lpstr>FreeMono</vt:lpstr>
      <vt:lpstr>Nunito</vt:lpstr>
      <vt:lpstr>PalatinoLinotype-Italic</vt:lpstr>
      <vt:lpstr>PalatinoLinotype-Roman</vt:lpstr>
      <vt:lpstr>Segoe UI</vt:lpstr>
      <vt:lpstr>Symbol</vt:lpstr>
      <vt:lpstr>Tahoma</vt:lpstr>
      <vt:lpstr>Times New Roman</vt:lpstr>
      <vt:lpstr>Wingdings</vt:lpstr>
      <vt:lpstr>Office Theme</vt:lpstr>
      <vt:lpstr>Document</vt:lpstr>
      <vt:lpstr>RTOS Concepts for Embedded Systems </vt:lpstr>
      <vt:lpstr>Syllabus</vt:lpstr>
      <vt:lpstr>What is a Real Time System ?</vt:lpstr>
      <vt:lpstr>GPOS vs RTOS</vt:lpstr>
      <vt:lpstr>Super Loop Vs RTOS</vt:lpstr>
      <vt:lpstr>Super Loop Vs RTOS</vt:lpstr>
      <vt:lpstr>Real Time Systems</vt:lpstr>
      <vt:lpstr>Features of real-time systems: </vt:lpstr>
      <vt:lpstr>Types of RTOS</vt:lpstr>
      <vt:lpstr>Ways to Guarantee Real Time Behavior</vt:lpstr>
      <vt:lpstr>GPOS vs RTOS at microlevel</vt:lpstr>
      <vt:lpstr>Superloop vs RTOS in Task Handling</vt:lpstr>
      <vt:lpstr>Realistic Task Setup</vt:lpstr>
      <vt:lpstr>Challenges in the design of RTS</vt:lpstr>
      <vt:lpstr>Overview of RTOS Components</vt:lpstr>
      <vt:lpstr>Overview of RTOS Components cont..</vt:lpstr>
      <vt:lpstr>Kernel Objects</vt:lpstr>
      <vt:lpstr>RTOS-aware Debugging</vt:lpstr>
      <vt:lpstr>Utility Measurement for Hard RTS</vt:lpstr>
      <vt:lpstr>Utility Measurement for Soft RTS</vt:lpstr>
      <vt:lpstr>Address Space </vt:lpstr>
      <vt:lpstr>Foreground/Background Systems</vt:lpstr>
      <vt:lpstr>Foreground-Background Systems</vt:lpstr>
      <vt:lpstr>Task Level Response</vt:lpstr>
      <vt:lpstr>Task Level Response (contd... )</vt:lpstr>
      <vt:lpstr>Creating Task and Starting Scheduler</vt:lpstr>
      <vt:lpstr>Multi Tasking</vt:lpstr>
      <vt:lpstr>Task</vt:lpstr>
      <vt:lpstr>Task State</vt:lpstr>
      <vt:lpstr>Task States</vt:lpstr>
      <vt:lpstr>Task Scheduling</vt:lpstr>
      <vt:lpstr>Preemptive and Non-preemptive</vt:lpstr>
      <vt:lpstr>RTOS Task Scheduling Consideration</vt:lpstr>
      <vt:lpstr>Managing task deadlines in an RTOS when tasks are preempted</vt:lpstr>
      <vt:lpstr>Examples of task scheduling in RTOS:</vt:lpstr>
      <vt:lpstr>Memory Management</vt:lpstr>
      <vt:lpstr>Resource Allocation</vt:lpstr>
      <vt:lpstr>Task Partitioning and Priority Assignment </vt:lpstr>
      <vt:lpstr>Task Partitioning and Priority Assignment Cont.</vt:lpstr>
      <vt:lpstr>Resource Management and Allocation : Heap</vt:lpstr>
      <vt:lpstr>Heap Allocation</vt:lpstr>
      <vt:lpstr>Deadline Analysis &amp;Task Timing Requirement</vt:lpstr>
      <vt:lpstr>Fault Tolerance and Error Handling</vt:lpstr>
      <vt:lpstr>Context Switch (Task Switch)</vt:lpstr>
      <vt:lpstr>PendSV in FreeRTOS for Context Switching</vt:lpstr>
      <vt:lpstr>SVC or SWI use in FreeRTOS</vt:lpstr>
      <vt:lpstr>MSP and PSP use in FreeRTOS</vt:lpstr>
      <vt:lpstr>Task Control Block Model</vt:lpstr>
      <vt:lpstr>Critical Section of Code</vt:lpstr>
      <vt:lpstr>Resource &amp; Shared Resource</vt:lpstr>
      <vt:lpstr>Reentrancy</vt:lpstr>
      <vt:lpstr>Non-Reentrant Functions</vt:lpstr>
      <vt:lpstr>PowerPoint Presentation</vt:lpstr>
      <vt:lpstr>What is Interrupt latency?</vt:lpstr>
      <vt:lpstr>Importance of Interrupt Latency</vt:lpstr>
      <vt:lpstr>PowerPoint Presentation</vt:lpstr>
      <vt:lpstr>Jitter vs Latency</vt:lpstr>
      <vt:lpstr>Factors Affecting Interrupt Latency </vt:lpstr>
      <vt:lpstr>Interrupt Response Equation</vt:lpstr>
      <vt:lpstr>NOTE on Interrupt Response</vt:lpstr>
      <vt:lpstr>Interrupt Recovery</vt:lpstr>
      <vt:lpstr>Clock Tick</vt:lpstr>
      <vt:lpstr>What is deferred interrupt handling?</vt:lpstr>
      <vt:lpstr>Deferred Processing Method</vt:lpstr>
      <vt:lpstr>When to use deferred interrupt handling </vt:lpstr>
      <vt:lpstr>Categories of Real Time Task</vt:lpstr>
      <vt:lpstr>RTOS Scheduling</vt:lpstr>
      <vt:lpstr>PowerPoint Presentation</vt:lpstr>
      <vt:lpstr>Processor Utilization Factor</vt:lpstr>
      <vt:lpstr>Schedulability analysis </vt:lpstr>
      <vt:lpstr>Worst Case Execution Time</vt:lpstr>
      <vt:lpstr>Static and Dynamic Scheduling</vt:lpstr>
      <vt:lpstr>Fixed/Static Priority and Dynamic Priority</vt:lpstr>
      <vt:lpstr>Types of Real Time Scheduling Algorithms</vt:lpstr>
      <vt:lpstr>Rate Monotonic</vt:lpstr>
      <vt:lpstr>Rate Monotonic Scheduling</vt:lpstr>
      <vt:lpstr>Rate Monotonic Scheduling</vt:lpstr>
      <vt:lpstr>Earliest Deadline First</vt:lpstr>
      <vt:lpstr>Earliest Deadline First</vt:lpstr>
      <vt:lpstr>Deadline Monotonic Scheduling</vt:lpstr>
      <vt:lpstr>RMS or EDF or DMS Comparison</vt:lpstr>
      <vt:lpstr>FreeRTOS Scheduling Policy</vt:lpstr>
      <vt:lpstr>Inter Task communication and Synchronization</vt:lpstr>
      <vt:lpstr>Queue</vt:lpstr>
      <vt:lpstr>Mutex</vt:lpstr>
      <vt:lpstr>System Behavior with Mutex</vt:lpstr>
      <vt:lpstr>Semaphore</vt:lpstr>
      <vt:lpstr>Use cases of Semaphore</vt:lpstr>
      <vt:lpstr>Mutex vs Semaphore</vt:lpstr>
      <vt:lpstr>Priority Inversion and Priority Inheritance</vt:lpstr>
      <vt:lpstr>Direct Task Notification</vt:lpstr>
      <vt:lpstr>Software Timer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RTOS Concept.pptx</dc:title>
  <dc:creator>Bharani Tarun HYD UDBA2</dc:creator>
  <cp:lastModifiedBy>Bharani Tarun HYD UDBA2</cp:lastModifiedBy>
  <cp:revision>80</cp:revision>
  <dcterms:created xsi:type="dcterms:W3CDTF">2024-06-13T16:15:46Z</dcterms:created>
  <dcterms:modified xsi:type="dcterms:W3CDTF">2025-01-03T02:14:36Z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MSIP_Label_7294a1c8-9899-41e7-8f6e-8b1b3c79592a_Enabled">
    <vt:lpwstr>true</vt:lpwstr>
  </property>
  <property fmtid="{D5CDD505-2E9C-101B-9397-08002B2CF9AE}" pid="4" name="MSIP_Label_7294a1c8-9899-41e7-8f6e-8b1b3c79592a_SetDate">
    <vt:lpwstr>2024-06-13T16:54:04Z</vt:lpwstr>
  </property>
  <property fmtid="{D5CDD505-2E9C-101B-9397-08002B2CF9AE}" pid="5" name="MSIP_Label_7294a1c8-9899-41e7-8f6e-8b1b3c79592a_Method">
    <vt:lpwstr>Privileged</vt:lpwstr>
  </property>
  <property fmtid="{D5CDD505-2E9C-101B-9397-08002B2CF9AE}" pid="6" name="MSIP_Label_7294a1c8-9899-41e7-8f6e-8b1b3c79592a_Name">
    <vt:lpwstr>Internal sub2 (no marking)</vt:lpwstr>
  </property>
  <property fmtid="{D5CDD505-2E9C-101B-9397-08002B2CF9AE}" pid="7" name="MSIP_Label_7294a1c8-9899-41e7-8f6e-8b1b3c79592a_SiteId">
    <vt:lpwstr>eb70b763-b6d7-4486-8555-8831709a784e</vt:lpwstr>
  </property>
  <property fmtid="{D5CDD505-2E9C-101B-9397-08002B2CF9AE}" pid="8" name="MSIP_Label_7294a1c8-9899-41e7-8f6e-8b1b3c79592a_ActionId">
    <vt:lpwstr>499e2e62-e54f-483e-8562-9d3b963bde46</vt:lpwstr>
  </property>
  <property fmtid="{D5CDD505-2E9C-101B-9397-08002B2CF9AE}" pid="9" name="MSIP_Label_7294a1c8-9899-41e7-8f6e-8b1b3c79592a_ContentBits">
    <vt:lpwstr>0</vt:lpwstr>
  </property>
</Properties>
</file>